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</p:sldMasterIdLst>
  <p:notesMasterIdLst>
    <p:notesMasterId r:id="rId52"/>
  </p:notesMasterIdLst>
  <p:handoutMasterIdLst>
    <p:handoutMasterId r:id="rId53"/>
  </p:handoutMasterIdLst>
  <p:sldIdLst>
    <p:sldId id="398" r:id="rId2"/>
    <p:sldId id="369" r:id="rId3"/>
    <p:sldId id="371" r:id="rId4"/>
    <p:sldId id="412" r:id="rId5"/>
    <p:sldId id="399" r:id="rId6"/>
    <p:sldId id="417" r:id="rId7"/>
    <p:sldId id="413" r:id="rId8"/>
    <p:sldId id="414" r:id="rId9"/>
    <p:sldId id="415" r:id="rId10"/>
    <p:sldId id="421" r:id="rId11"/>
    <p:sldId id="416" r:id="rId12"/>
    <p:sldId id="418" r:id="rId13"/>
    <p:sldId id="426" r:id="rId14"/>
    <p:sldId id="419" r:id="rId15"/>
    <p:sldId id="420" r:id="rId16"/>
    <p:sldId id="427" r:id="rId17"/>
    <p:sldId id="429" r:id="rId18"/>
    <p:sldId id="430" r:id="rId19"/>
    <p:sldId id="428" r:id="rId20"/>
    <p:sldId id="431" r:id="rId21"/>
    <p:sldId id="432" r:id="rId22"/>
    <p:sldId id="400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58" r:id="rId35"/>
    <p:sldId id="459" r:id="rId36"/>
    <p:sldId id="460" r:id="rId37"/>
    <p:sldId id="461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5" r:id="rId48"/>
    <p:sldId id="456" r:id="rId49"/>
    <p:sldId id="457" r:id="rId50"/>
    <p:sldId id="444" r:id="rId51"/>
  </p:sldIdLst>
  <p:sldSz cx="12192000" cy="6858000"/>
  <p:notesSz cx="6858000" cy="9144000"/>
  <p:defaultTextStyle>
    <a:defPPr>
      <a:defRPr lang="de-DE"/>
    </a:defPPr>
    <a:lvl1pPr marL="0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475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13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572" userDrawn="1">
          <p15:clr>
            <a:srgbClr val="A4A3A4"/>
          </p15:clr>
        </p15:guide>
        <p15:guide id="3" orient="horz" pos="300" userDrawn="1">
          <p15:clr>
            <a:srgbClr val="A4A3A4"/>
          </p15:clr>
        </p15:guide>
        <p15:guide id="4" orient="horz" pos="982" userDrawn="1">
          <p15:clr>
            <a:srgbClr val="A4A3A4"/>
          </p15:clr>
        </p15:guide>
        <p15:guide id="5" orient="horz" pos="3656" userDrawn="1">
          <p15:clr>
            <a:srgbClr val="A4A3A4"/>
          </p15:clr>
        </p15:guide>
        <p15:guide id="6" orient="horz" pos="3837" userDrawn="1">
          <p15:clr>
            <a:srgbClr val="A4A3A4"/>
          </p15:clr>
        </p15:guide>
        <p15:guide id="7" orient="horz" pos="4064" userDrawn="1">
          <p15:clr>
            <a:srgbClr val="A4A3A4"/>
          </p15:clr>
        </p15:guide>
        <p15:guide id="8" pos="7333" userDrawn="1">
          <p15:clr>
            <a:srgbClr val="A4A3A4"/>
          </p15:clr>
        </p15:guide>
        <p15:guide id="9" pos="5064" userDrawn="1">
          <p15:clr>
            <a:srgbClr val="A4A3A4"/>
          </p15:clr>
        </p15:guide>
        <p15:guide id="10" pos="347" userDrawn="1">
          <p15:clr>
            <a:srgbClr val="A4A3A4"/>
          </p15:clr>
        </p15:guide>
        <p15:guide id="11" pos="2705" userDrawn="1">
          <p15:clr>
            <a:srgbClr val="A4A3A4"/>
          </p15:clr>
        </p15:guide>
        <p15:guide id="12" pos="3794" userDrawn="1">
          <p15:clr>
            <a:srgbClr val="A4A3A4"/>
          </p15:clr>
        </p15:guide>
        <p15:guide id="13" pos="3884" userDrawn="1">
          <p15:clr>
            <a:srgbClr val="A4A3A4"/>
          </p15:clr>
        </p15:guide>
        <p15:guide id="14" pos="2614" userDrawn="1">
          <p15:clr>
            <a:srgbClr val="A4A3A4"/>
          </p15:clr>
        </p15:guide>
        <p15:guide id="15" pos="4974" userDrawn="1">
          <p15:clr>
            <a:srgbClr val="A4A3A4"/>
          </p15:clr>
        </p15:guide>
        <p15:guide id="16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7379"/>
    <a:srgbClr val="004D51"/>
    <a:srgbClr val="0099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814" autoAdjust="0"/>
  </p:normalViewPr>
  <p:slideViewPr>
    <p:cSldViewPr snapToGrid="0" snapToObjects="1" showGuides="1">
      <p:cViewPr varScale="1">
        <p:scale>
          <a:sx n="86" d="100"/>
          <a:sy n="86" d="100"/>
        </p:scale>
        <p:origin x="562" y="206"/>
      </p:cViewPr>
      <p:guideLst>
        <p:guide orient="horz" pos="2160"/>
        <p:guide orient="horz" pos="572"/>
        <p:guide orient="horz" pos="300"/>
        <p:guide orient="horz" pos="982"/>
        <p:guide orient="horz" pos="3656"/>
        <p:guide orient="horz" pos="3837"/>
        <p:guide orient="horz" pos="4064"/>
        <p:guide pos="7333"/>
        <p:guide pos="5064"/>
        <p:guide pos="347"/>
        <p:guide pos="2705"/>
        <p:guide pos="3794"/>
        <p:guide pos="3884"/>
        <p:guide pos="2614"/>
        <p:guide pos="4974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3066" y="1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"/>
          <p:cNvSpPr>
            <a:spLocks noGrp="1"/>
          </p:cNvSpPr>
          <p:nvPr>
            <p:ph type="dt" sz="quarter" idx="1"/>
          </p:nvPr>
        </p:nvSpPr>
        <p:spPr bwMode="gray">
          <a:xfrm>
            <a:off x="3906000" y="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/>
            </a:lvl1pPr>
          </a:lstStyle>
          <a:p>
            <a:fld id="{53105EE6-0555-4BD3-8EFF-7860A0E7DA14}" type="datetimeFigureOut">
              <a:rPr lang="de-DE" smtClean="0"/>
              <a:t>06.03.2020</a:t>
            </a:fld>
            <a:endParaRPr lang="de-DE" dirty="0"/>
          </a:p>
        </p:txBody>
      </p:sp>
      <p:sp>
        <p:nvSpPr>
          <p:cNvPr id="4" name="Fußzeile"/>
          <p:cNvSpPr>
            <a:spLocks noGrp="1"/>
          </p:cNvSpPr>
          <p:nvPr>
            <p:ph type="ftr" sz="quarter" idx="2"/>
          </p:nvPr>
        </p:nvSpPr>
        <p:spPr bwMode="gray">
          <a:xfrm>
            <a:off x="0" y="871200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3"/>
          </p:nvPr>
        </p:nvSpPr>
        <p:spPr bwMode="gray">
          <a:xfrm>
            <a:off x="3906000" y="871200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r">
              <a:defRPr sz="1200"/>
            </a:lvl1pPr>
          </a:lstStyle>
          <a:p>
            <a:fld id="{825E346A-0122-46E4-AECE-C481893FBCB9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9120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"/>
          <p:cNvSpPr>
            <a:spLocks noGrp="1"/>
          </p:cNvSpPr>
          <p:nvPr>
            <p:ph type="hdr" sz="quarter"/>
          </p:nvPr>
        </p:nvSpPr>
        <p:spPr bwMode="gray">
          <a:xfrm>
            <a:off x="0" y="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l">
              <a:defRPr sz="1200"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3" name="Datum"/>
          <p:cNvSpPr>
            <a:spLocks noGrp="1"/>
          </p:cNvSpPr>
          <p:nvPr>
            <p:ph type="dt" idx="1"/>
          </p:nvPr>
        </p:nvSpPr>
        <p:spPr bwMode="gray">
          <a:xfrm>
            <a:off x="3906000" y="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/>
          <a:lstStyle>
            <a:lvl1pPr algn="r">
              <a:defRPr sz="1200">
                <a:latin typeface="+mn-lt"/>
              </a:defRPr>
            </a:lvl1pPr>
          </a:lstStyle>
          <a:p>
            <a:fld id="{B8DD35AF-E6AE-4141-BF45-E7C4E548BFFD}" type="datetimeFigureOut">
              <a:rPr lang="de-DE" smtClean="0"/>
              <a:pPr/>
              <a:t>06.03.2020</a:t>
            </a:fld>
            <a:endParaRPr lang="de-DE" dirty="0"/>
          </a:p>
        </p:txBody>
      </p:sp>
      <p:sp>
        <p:nvSpPr>
          <p:cNvPr id="4" name="Folienbild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"/>
          <p:cNvSpPr>
            <a:spLocks noGrp="1"/>
          </p:cNvSpPr>
          <p:nvPr>
            <p:ph type="body" sz="quarter" idx="3"/>
          </p:nvPr>
        </p:nvSpPr>
        <p:spPr bwMode="gray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"/>
          <p:cNvSpPr>
            <a:spLocks noGrp="1"/>
          </p:cNvSpPr>
          <p:nvPr>
            <p:ph type="ftr" sz="quarter" idx="4"/>
          </p:nvPr>
        </p:nvSpPr>
        <p:spPr bwMode="gray">
          <a:xfrm>
            <a:off x="0" y="871200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l">
              <a:defRPr sz="1200">
                <a:latin typeface="+mn-lt"/>
              </a:defRPr>
            </a:lvl1pPr>
          </a:lstStyle>
          <a:p>
            <a:endParaRPr lang="de-DE" dirty="0"/>
          </a:p>
        </p:txBody>
      </p:sp>
      <p:sp>
        <p:nvSpPr>
          <p:cNvPr id="7" name="Foliennummer"/>
          <p:cNvSpPr>
            <a:spLocks noGrp="1"/>
          </p:cNvSpPr>
          <p:nvPr>
            <p:ph type="sldNum" sz="quarter" idx="5"/>
          </p:nvPr>
        </p:nvSpPr>
        <p:spPr bwMode="gray">
          <a:xfrm>
            <a:off x="3906000" y="8712000"/>
            <a:ext cx="2952000" cy="432000"/>
          </a:xfrm>
          <a:prstGeom prst="rect">
            <a:avLst/>
          </a:prstGeom>
        </p:spPr>
        <p:txBody>
          <a:bodyPr vert="horz" lIns="72000" tIns="72000" rIns="72000" bIns="72000" rtlCol="0" anchor="b"/>
          <a:lstStyle>
            <a:lvl1pPr algn="r">
              <a:defRPr sz="1200">
                <a:latin typeface="+mn-lt"/>
              </a:defRPr>
            </a:lvl1pPr>
          </a:lstStyle>
          <a:p>
            <a:fld id="{DB170224-FE03-429C-83B7-DC36E71A8559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2820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04090" indent="-204090" algn="l" defTabSz="1088475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748327" indent="-204090" algn="l" defTabSz="1088475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92564" indent="-204090" algn="l" defTabSz="1088475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36801" indent="-204090" algn="l" defTabSz="1088475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381039" indent="-204090" algn="l" defTabSz="1088475" rtl="0" eaLnBrk="1" latinLnBrk="0" hangingPunct="1">
      <a:buClr>
        <a:schemeClr val="accent2"/>
      </a:buClr>
      <a:buFont typeface="Wingdings" panose="05000000000000000000" pitchFamily="2" charset="2"/>
      <a:buChar char="§"/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721187" algn="l" defTabSz="10884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70224-FE03-429C-83B7-DC36E71A855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352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start indivi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5AC0B77D-2797-419B-9EF6-08666E72E0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90" y="6118583"/>
            <a:ext cx="3761411" cy="438774"/>
          </a:xfrm>
          <a:prstGeom prst="rect">
            <a:avLst/>
          </a:prstGeom>
        </p:spPr>
      </p:pic>
      <p:sp>
        <p:nvSpPr>
          <p:cNvPr id="8" name="Bild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22D39B7C-DB91-4F81-BC7D-E41B1A6888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solidFill>
            <a:schemeClr val="bg1"/>
          </a:soli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de-DE" noProof="0"/>
              <a:t>Name of the Speaker / Division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1058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highligh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17" name="Inhalt"/>
          <p:cNvSpPr>
            <a:spLocks noGrp="1"/>
          </p:cNvSpPr>
          <p:nvPr>
            <p:ph idx="1" hasCustomPrompt="1"/>
          </p:nvPr>
        </p:nvSpPr>
        <p:spPr bwMode="gray">
          <a:xfrm>
            <a:off x="550873" y="1558439"/>
            <a:ext cx="7344956" cy="2051525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</p:txBody>
      </p:sp>
      <p:sp>
        <p:nvSpPr>
          <p:cNvPr id="12" name="Textbox"/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1" y="3753931"/>
            <a:ext cx="12192000" cy="2051525"/>
          </a:xfrm>
          <a:prstGeom prst="rect">
            <a:avLst/>
          </a:prstGeom>
          <a:solidFill>
            <a:schemeClr val="accent2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  <a:lvl2pPr marL="632429" indent="0">
              <a:buFontTx/>
              <a:buNone/>
              <a:defRPr/>
            </a:lvl2pPr>
            <a:lvl3pPr marL="1108665" indent="0">
              <a:buFontTx/>
              <a:buNone/>
              <a:defRPr/>
            </a:lvl3pPr>
            <a:lvl4pPr marL="1652933" indent="0">
              <a:buFontTx/>
              <a:buNone/>
              <a:defRPr/>
            </a:lvl4pPr>
            <a:lvl5pPr marL="1925068" indent="0">
              <a:buFontTx/>
              <a:buNone/>
              <a:defRPr/>
            </a:lvl5pPr>
          </a:lstStyle>
          <a:p>
            <a:pPr lvl="0"/>
            <a:r>
              <a:rPr lang="de-DE" noProof="0"/>
              <a:t>For an important statement or result.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270505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orient="horz" pos="383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  <p15:guide id="4" orient="horz" pos="365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highlight c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17" name="Inhalt"/>
          <p:cNvSpPr>
            <a:spLocks noGrp="1"/>
          </p:cNvSpPr>
          <p:nvPr>
            <p:ph idx="1" hasCustomPrompt="1"/>
          </p:nvPr>
        </p:nvSpPr>
        <p:spPr bwMode="gray">
          <a:xfrm>
            <a:off x="550873" y="1558439"/>
            <a:ext cx="7344956" cy="2051525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/>
            </a:lvl5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</p:txBody>
      </p:sp>
      <p:sp>
        <p:nvSpPr>
          <p:cNvPr id="12" name="Textbox"/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1" y="3753931"/>
            <a:ext cx="12192000" cy="2051525"/>
          </a:xfrm>
          <a:prstGeom prst="rect">
            <a:avLst/>
          </a:prstGeom>
          <a:solidFill>
            <a:schemeClr val="accent3"/>
          </a:solidFill>
        </p:spPr>
        <p:txBody>
          <a:bodyPr lIns="540000" tIns="252000" rIns="540000" bIns="252000" anchor="ctr" anchorCtr="0"/>
          <a:lstStyle>
            <a:lvl1pPr marL="0" indent="0" algn="ctr">
              <a:buFontTx/>
              <a:buNone/>
              <a:defRPr sz="2400">
                <a:solidFill>
                  <a:schemeClr val="tx1"/>
                </a:solidFill>
              </a:defRPr>
            </a:lvl1pPr>
            <a:lvl2pPr marL="632429" indent="0">
              <a:buFontTx/>
              <a:buNone/>
              <a:defRPr/>
            </a:lvl2pPr>
            <a:lvl3pPr marL="1108665" indent="0">
              <a:buFontTx/>
              <a:buNone/>
              <a:defRPr/>
            </a:lvl3pPr>
            <a:lvl4pPr marL="1652933" indent="0">
              <a:buFontTx/>
              <a:buNone/>
              <a:defRPr/>
            </a:lvl4pPr>
            <a:lvl5pPr marL="1925068" indent="0">
              <a:buFontTx/>
              <a:buNone/>
              <a:defRPr/>
            </a:lvl5pPr>
          </a:lstStyle>
          <a:p>
            <a:pPr lvl="0"/>
            <a:r>
              <a:rPr lang="de-DE" noProof="0"/>
              <a:t>For a core information or strategic statement.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17205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orient="horz" pos="3656" userDrawn="1">
          <p15:clr>
            <a:srgbClr val="FBAE40"/>
          </p15:clr>
        </p15:guide>
        <p15:guide id="3" orient="horz" pos="3839" userDrawn="1">
          <p15:clr>
            <a:srgbClr val="FBAE40"/>
          </p15:clr>
        </p15:guide>
        <p15:guide id="4" orient="horz" pos="406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quot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"/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632429" indent="0">
              <a:buFontTx/>
              <a:buNone/>
              <a:defRPr/>
            </a:lvl2pPr>
            <a:lvl3pPr marL="1108665" indent="0">
              <a:buFontTx/>
              <a:buNone/>
              <a:defRPr/>
            </a:lvl3pPr>
            <a:lvl4pPr marL="1652933" indent="0">
              <a:buFontTx/>
              <a:buNone/>
              <a:defRPr/>
            </a:lvl4pPr>
            <a:lvl5pPr marL="1925068" indent="0">
              <a:buFontTx/>
              <a:buNone/>
              <a:defRPr/>
            </a:lvl5pPr>
          </a:lstStyle>
          <a:p>
            <a:pPr lvl="0"/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important</a:t>
            </a:r>
            <a:r>
              <a:rPr lang="de-DE" noProof="0" dirty="0"/>
              <a:t> </a:t>
            </a:r>
            <a:r>
              <a:rPr lang="de-DE" noProof="0" dirty="0" err="1"/>
              <a:t>summaries</a:t>
            </a:r>
            <a:r>
              <a:rPr lang="de-DE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551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17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">
            <a:extLst>
              <a:ext uri="{FF2B5EF4-FFF2-40B4-BE49-F238E27FC236}">
                <a16:creationId xmlns:a16="http://schemas.microsoft.com/office/drawing/2014/main" id="{BDDA45C4-D567-4C8B-9AFC-70DE6BCFD4D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</p:spPr>
        <p:txBody>
          <a:bodyPr lIns="540000" tIns="540000" rIns="540000" bIns="540000" anchor="ctr" anchorCtr="0"/>
          <a:lstStyle>
            <a:lvl1pPr marL="0" indent="0" algn="ctr"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632429" indent="0">
              <a:buFontTx/>
              <a:buNone/>
              <a:defRPr/>
            </a:lvl2pPr>
            <a:lvl3pPr marL="1108665" indent="0">
              <a:buFontTx/>
              <a:buNone/>
              <a:defRPr/>
            </a:lvl3pPr>
            <a:lvl4pPr marL="1652933" indent="0">
              <a:buFontTx/>
              <a:buNone/>
              <a:defRPr/>
            </a:lvl4pPr>
            <a:lvl5pPr marL="1925068" indent="0">
              <a:buFontTx/>
              <a:buNone/>
              <a:defRPr/>
            </a:lvl5pPr>
          </a:lstStyle>
          <a:p>
            <a:pPr lvl="0"/>
            <a:r>
              <a:rPr lang="de-DE" noProof="0">
                <a:solidFill>
                  <a:schemeClr val="bg1"/>
                </a:solidFill>
              </a:rPr>
              <a:t>In exceptional cases, a special</a:t>
            </a:r>
            <a:br>
              <a:rPr lang="de-DE" noProof="0">
                <a:solidFill>
                  <a:schemeClr val="bg1"/>
                </a:solidFill>
              </a:rPr>
            </a:br>
            <a:r>
              <a:rPr lang="de-DE" noProof="0">
                <a:solidFill>
                  <a:schemeClr val="bg1"/>
                </a:solidFill>
              </a:rPr>
              <a:t>core information or strategic statement.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857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1-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370DA5DD-1599-4730-B34A-595385E3F0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-1" y="-1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</p:spTree>
    <p:extLst>
      <p:ext uri="{BB962C8B-B14F-4D97-AF65-F5344CB8AC3E}">
        <p14:creationId xmlns:p14="http://schemas.microsoft.com/office/powerpoint/2010/main" val="10702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Pic + imp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">
            <a:extLst>
              <a:ext uri="{FF2B5EF4-FFF2-40B4-BE49-F238E27FC236}">
                <a16:creationId xmlns:a16="http://schemas.microsoft.com/office/drawing/2014/main" id="{F7D60C74-A833-4C7E-BA2E-C10AF40B6588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Second click here for insert a picture.</a:t>
            </a:r>
          </a:p>
        </p:txBody>
      </p:sp>
      <p:sp>
        <p:nvSpPr>
          <p:cNvPr id="3" name="Text">
            <a:extLst>
              <a:ext uri="{FF2B5EF4-FFF2-40B4-BE49-F238E27FC236}">
                <a16:creationId xmlns:a16="http://schemas.microsoft.com/office/drawing/2014/main" id="{EF1E941C-EB23-423E-99AE-7D01228679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753456"/>
            <a:ext cx="12193200" cy="2052000"/>
          </a:xfrm>
          <a:solidFill>
            <a:schemeClr val="bg1"/>
          </a:solidFill>
        </p:spPr>
        <p:txBody>
          <a:bodyPr lIns="540000" rIns="540000" anchor="ctr" anchorCtr="0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de-DE" noProof="0"/>
              <a:t>First tip for an important statement or result.</a:t>
            </a:r>
          </a:p>
        </p:txBody>
      </p:sp>
    </p:spTree>
    <p:extLst>
      <p:ext uri="{BB962C8B-B14F-4D97-AF65-F5344CB8AC3E}">
        <p14:creationId xmlns:p14="http://schemas.microsoft.com/office/powerpoint/2010/main" val="100455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Pic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B79FF83D-8C56-4284-8E80-3DBB43101D4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Second click here for insert a picture.</a:t>
            </a:r>
            <a:endParaRPr lang="de-DE" noProof="0" dirty="0"/>
          </a:p>
        </p:txBody>
      </p:sp>
      <p:sp>
        <p:nvSpPr>
          <p:cNvPr id="5" name="Text"/>
          <p:cNvSpPr>
            <a:spLocks noGrp="1"/>
          </p:cNvSpPr>
          <p:nvPr>
            <p:ph type="body" sz="quarter" idx="12" hasCustomPrompt="1"/>
          </p:nvPr>
        </p:nvSpPr>
        <p:spPr bwMode="gray">
          <a:xfrm>
            <a:off x="0" y="4229710"/>
            <a:ext cx="6120798" cy="1009416"/>
          </a:xfrm>
          <a:gradFill flip="none" rotWithShape="1">
            <a:gsLst>
              <a:gs pos="14000">
                <a:schemeClr val="bg1">
                  <a:alpha val="0"/>
                </a:schemeClr>
              </a:gs>
              <a:gs pos="35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lIns="540000" rIns="72000" anchor="ctr"/>
          <a:lstStyle>
            <a:lvl1pPr marL="0" marR="0" indent="0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 lang="de-DE" sz="2400" dirty="0" smtClean="0"/>
            </a:lvl1pPr>
          </a:lstStyle>
          <a:p>
            <a:pPr marL="0" marR="0" lvl="0" indent="0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lang="de-DE" dirty="0"/>
              <a:t>First </a:t>
            </a:r>
            <a:r>
              <a:rPr lang="de-DE" noProof="0" dirty="0" err="1"/>
              <a:t>tip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text</a:t>
            </a:r>
            <a:r>
              <a:rPr lang="de-DE" noProof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0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Picture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">
            <a:extLst>
              <a:ext uri="{FF2B5EF4-FFF2-40B4-BE49-F238E27FC236}">
                <a16:creationId xmlns:a16="http://schemas.microsoft.com/office/drawing/2014/main" id="{E7852240-CFFB-4FB8-9557-176D0FDABC7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gray"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Second click here for insert a picture.</a:t>
            </a:r>
          </a:p>
        </p:txBody>
      </p:sp>
      <p:sp>
        <p:nvSpPr>
          <p:cNvPr id="6" name="Text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071203" y="4229710"/>
            <a:ext cx="6120798" cy="1009416"/>
          </a:xfrm>
          <a:gradFill flip="none" rotWithShape="1">
            <a:gsLst>
              <a:gs pos="14000">
                <a:schemeClr val="bg1">
                  <a:alpha val="0"/>
                </a:schemeClr>
              </a:gs>
              <a:gs pos="35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txBody>
          <a:bodyPr vert="horz" lIns="72000" tIns="72000" rIns="540000" bIns="72000" rtlCol="0" anchor="ctr">
            <a:noAutofit/>
          </a:bodyPr>
          <a:lstStyle>
            <a:lvl1pPr marL="270009" indent="-270009" algn="r">
              <a:spcBef>
                <a:spcPts val="0"/>
              </a:spcBef>
              <a:buNone/>
              <a:defRPr lang="en-US" sz="2400" dirty="0" smtClean="0"/>
            </a:lvl1pPr>
          </a:lstStyle>
          <a:p>
            <a:pPr marL="0" marR="0" lvl="0" indent="0" fontAlgn="auto">
              <a:lnSpc>
                <a:spcPct val="100000"/>
              </a:lnSpc>
              <a:buSzTx/>
              <a:tabLst/>
            </a:pPr>
            <a:r>
              <a:rPr lang="de-DE" noProof="0"/>
              <a:t>First tip to insert text.</a:t>
            </a:r>
          </a:p>
        </p:txBody>
      </p:sp>
    </p:spTree>
    <p:extLst>
      <p:ext uri="{BB962C8B-B14F-4D97-AF65-F5344CB8AC3E}">
        <p14:creationId xmlns:p14="http://schemas.microsoft.com/office/powerpoint/2010/main" val="280155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347" y="906992"/>
            <a:ext cx="11089442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8" name="Bild">
            <a:extLst>
              <a:ext uri="{FF2B5EF4-FFF2-40B4-BE49-F238E27FC236}">
                <a16:creationId xmlns:a16="http://schemas.microsoft.com/office/drawing/2014/main" id="{A5C72CBC-2138-4533-8C53-BC50FD8724C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gray">
          <a:xfrm>
            <a:off x="1" y="1555389"/>
            <a:ext cx="12191999" cy="53028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</p:spTree>
    <p:extLst>
      <p:ext uri="{BB962C8B-B14F-4D97-AF65-F5344CB8AC3E}">
        <p14:creationId xmlns:p14="http://schemas.microsoft.com/office/powerpoint/2010/main" val="353615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9" name="Bild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550873" y="1558440"/>
            <a:ext cx="3600468" cy="4247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4295767" y="1558440"/>
            <a:ext cx="7344956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Sixth level</a:t>
            </a:r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Seventh level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8478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1" userDrawn="1">
          <p15:clr>
            <a:srgbClr val="FBAE40"/>
          </p15:clr>
        </p15:guide>
        <p15:guide id="2" pos="2616" userDrawn="1">
          <p15:clr>
            <a:srgbClr val="FBAE40"/>
          </p15:clr>
        </p15:guide>
        <p15:guide id="3" pos="2706" userDrawn="1">
          <p15:clr>
            <a:srgbClr val="FBAE40"/>
          </p15:clr>
        </p15:guide>
        <p15:guide id="4" orient="horz" pos="3839" userDrawn="1">
          <p15:clr>
            <a:srgbClr val="FBAE40"/>
          </p15:clr>
        </p15:guide>
        <p15:guide id="5" orient="horz" pos="3656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start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CABEF20E-1AF2-4A0C-9458-1068700C32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90" y="6118583"/>
            <a:ext cx="3761411" cy="438774"/>
          </a:xfrm>
          <a:prstGeom prst="rect">
            <a:avLst/>
          </a:prstGeom>
        </p:spPr>
      </p:pic>
      <p:sp>
        <p:nvSpPr>
          <p:cNvPr id="8" name="Bild 1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9" name="Text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solidFill>
            <a:schemeClr val="bg1"/>
          </a:soli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en-US" dirty="0"/>
              <a:t>Name of the Speaker / Division / Date</a:t>
            </a:r>
            <a:endParaRPr lang="de-DE" dirty="0"/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presentation</a:t>
            </a:r>
            <a:endParaRPr lang="de-DE" noProof="0" dirty="0"/>
          </a:p>
        </p:txBody>
      </p:sp>
      <p:pic>
        <p:nvPicPr>
          <p:cNvPr id="10" name="Bild 2">
            <a:extLst>
              <a:ext uri="{FF2B5EF4-FFF2-40B4-BE49-F238E27FC236}">
                <a16:creationId xmlns:a16="http://schemas.microsoft.com/office/drawing/2014/main" id="{4A0E6688-A890-4148-82DC-B4CF265F0544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9665" r="7184" b="30543"/>
          <a:stretch/>
        </p:blipFill>
        <p:spPr bwMode="gray">
          <a:xfrm>
            <a:off x="6181790" y="1597490"/>
            <a:ext cx="4728505" cy="12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42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9" name="Bild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550873" y="1558440"/>
            <a:ext cx="7344956" cy="4247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8040255" y="1558440"/>
            <a:ext cx="3600468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Sixth level</a:t>
            </a:r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Seventh level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148838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pos="5064" userDrawn="1">
          <p15:clr>
            <a:srgbClr val="FBAE40"/>
          </p15:clr>
        </p15:guide>
        <p15:guide id="3" orient="horz" pos="3656" userDrawn="1">
          <p15:clr>
            <a:srgbClr val="FBAE40"/>
          </p15:clr>
        </p15:guide>
        <p15:guide id="4" orient="horz" pos="3839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550873" y="1558440"/>
            <a:ext cx="3600468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Sixth level</a:t>
            </a:r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Seventh level</a:t>
            </a:r>
          </a:p>
        </p:txBody>
      </p:sp>
      <p:sp>
        <p:nvSpPr>
          <p:cNvPr id="9" name="Bild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4295359" y="1558440"/>
            <a:ext cx="7344956" cy="4247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1922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16" userDrawn="1">
          <p15:clr>
            <a:srgbClr val="FBAE40"/>
          </p15:clr>
        </p15:guide>
        <p15:guide id="2" pos="2706" userDrawn="1">
          <p15:clr>
            <a:srgbClr val="FBAE40"/>
          </p15:clr>
        </p15:guide>
        <p15:guide id="3" orient="horz" pos="3656" userDrawn="1">
          <p15:clr>
            <a:srgbClr val="FBAE40"/>
          </p15:clr>
        </p15:guide>
        <p15:guide id="4" orient="horz" pos="3839" userDrawn="1">
          <p15:clr>
            <a:srgbClr val="FBAE40"/>
          </p15:clr>
        </p15:guide>
        <p15:guide id="5" orient="horz" pos="4065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17 2 1 big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550873" y="1558440"/>
            <a:ext cx="5439228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Sixth level</a:t>
            </a:r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Seventh level</a:t>
            </a:r>
          </a:p>
        </p:txBody>
      </p:sp>
      <p:sp>
        <p:nvSpPr>
          <p:cNvPr id="11" name="Bild">
            <a:extLst>
              <a:ext uri="{FF2B5EF4-FFF2-40B4-BE49-F238E27FC236}">
                <a16:creationId xmlns:a16="http://schemas.microsoft.com/office/drawing/2014/main" id="{6C76F67B-D496-416E-BA47-B89CA75F8701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6200717" y="1558440"/>
            <a:ext cx="5439600" cy="42470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32758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  <p15:guide id="3" pos="3772" userDrawn="1">
          <p15:clr>
            <a:srgbClr val="FBAE40"/>
          </p15:clr>
        </p15:guide>
        <p15:guide id="4" pos="3908" userDrawn="1">
          <p15:clr>
            <a:srgbClr val="FBAE40"/>
          </p15:clr>
        </p15:guide>
        <p15:guide id="5" orient="horz" pos="3656" userDrawn="1">
          <p15:clr>
            <a:srgbClr val="FBAE40"/>
          </p15:clr>
        </p15:guide>
        <p15:guide id="6" orient="horz" pos="3839" userDrawn="1">
          <p15:clr>
            <a:srgbClr val="FBAE40"/>
          </p15:clr>
        </p15:guide>
        <p15:guide id="7" orient="horz" pos="4065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1 big pic + 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">
            <a:extLst>
              <a:ext uri="{FF2B5EF4-FFF2-40B4-BE49-F238E27FC236}">
                <a16:creationId xmlns:a16="http://schemas.microsoft.com/office/drawing/2014/main" id="{EAD16333-1AD3-4E1F-871A-73CBC63F9DF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 bwMode="gray">
          <a:xfrm>
            <a:off x="2" y="0"/>
            <a:ext cx="6094800" cy="68581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201087" y="467067"/>
            <a:ext cx="5439228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201087" y="906992"/>
            <a:ext cx="5439228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6210232" y="1558440"/>
            <a:ext cx="5439228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>
              <a:defRPr lang="de-DE" dirty="0" smtClean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lvl="0"/>
            <a:r>
              <a:rPr lang="de-DE" noProof="0"/>
              <a:t>Click to insert text.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Second level</a:t>
            </a:r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Third level</a:t>
            </a:r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Fourth level</a:t>
            </a:r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Fifth level</a:t>
            </a:r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Sixth level</a:t>
            </a:r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/>
              <a:t>Seventh level</a:t>
            </a:r>
          </a:p>
        </p:txBody>
      </p:sp>
    </p:spTree>
    <p:extLst>
      <p:ext uri="{BB962C8B-B14F-4D97-AF65-F5344CB8AC3E}">
        <p14:creationId xmlns:p14="http://schemas.microsoft.com/office/powerpoint/2010/main" val="274881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  <p15:guide id="3" pos="3886" userDrawn="1">
          <p15:clr>
            <a:srgbClr val="FBAE40"/>
          </p15:clr>
        </p15:guide>
        <p15:guide id="4" orient="horz" pos="365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 1-1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en">
            <a:extLst>
              <a:ext uri="{FF2B5EF4-FFF2-40B4-BE49-F238E27FC236}">
                <a16:creationId xmlns:a16="http://schemas.microsoft.com/office/drawing/2014/main" id="{B018AC77-382F-4E5C-82F4-91A10C76D3B7}"/>
              </a:ext>
            </a:extLst>
          </p:cNvPr>
          <p:cNvSpPr>
            <a:spLocks noGrp="1" noChangeAspect="1"/>
          </p:cNvSpPr>
          <p:nvPr>
            <p:ph type="media" sz="quarter" idx="11" hasCustomPrompt="1"/>
          </p:nvPr>
        </p:nvSpPr>
        <p:spPr bwMode="gray"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lIns="252000" tIns="252000" rIns="252000" bIns="252000" anchor="ctr" anchorCtr="0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Add MediaClip by clicking on symbol.</a:t>
            </a:r>
          </a:p>
        </p:txBody>
      </p:sp>
    </p:spTree>
    <p:extLst>
      <p:ext uri="{BB962C8B-B14F-4D97-AF65-F5344CB8AC3E}">
        <p14:creationId xmlns:p14="http://schemas.microsoft.com/office/powerpoint/2010/main" val="263225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, 1 table and diagramm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80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Please insert the name of the chapter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Please insert the topic of the slide</a:t>
            </a:r>
          </a:p>
        </p:txBody>
      </p:sp>
      <p:sp>
        <p:nvSpPr>
          <p:cNvPr id="7" name="Inhalt">
            <a:extLst>
              <a:ext uri="{FF2B5EF4-FFF2-40B4-BE49-F238E27FC236}">
                <a16:creationId xmlns:a16="http://schemas.microsoft.com/office/drawing/2014/main" id="{B65CDCCB-D385-4629-B4A8-5C15E42CDDF8}"/>
              </a:ext>
            </a:extLst>
          </p:cNvPr>
          <p:cNvSpPr>
            <a:spLocks noGrp="1"/>
          </p:cNvSpPr>
          <p:nvPr>
            <p:ph idx="17" hasCustomPrompt="1"/>
          </p:nvPr>
        </p:nvSpPr>
        <p:spPr bwMode="gray">
          <a:xfrm>
            <a:off x="550873" y="1558440"/>
            <a:ext cx="11089444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9" marR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9" marR="0" lvl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noProof="0"/>
              <a:t>Click to insert diagram, smartart or table.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noProof="0" smtClean="0"/>
              <a:pPr defTabSz="914430"/>
              <a:t>‹#›</a:t>
            </a:fld>
            <a:endParaRPr lang="de-DE" noProof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143881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656" userDrawn="1">
          <p15:clr>
            <a:srgbClr val="FBAE40"/>
          </p15:clr>
        </p15:guide>
        <p15:guide id="2" orient="horz" pos="3839" userDrawn="1">
          <p15:clr>
            <a:srgbClr val="FBAE40"/>
          </p15:clr>
        </p15:guide>
        <p15:guide id="3" orient="horz" pos="406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start 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ogo">
            <a:extLst>
              <a:ext uri="{FF2B5EF4-FFF2-40B4-BE49-F238E27FC236}">
                <a16:creationId xmlns:a16="http://schemas.microsoft.com/office/drawing/2014/main" id="{D8F1CE68-7305-454C-B612-A0E4605CB7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90" y="6118583"/>
            <a:ext cx="3761411" cy="438774"/>
          </a:xfrm>
          <a:prstGeom prst="rect">
            <a:avLst/>
          </a:prstGeom>
        </p:spPr>
      </p:pic>
      <p:sp>
        <p:nvSpPr>
          <p:cNvPr id="8" name="Bild 1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AE2F90E9-8CAD-460F-86C9-6BD29AF25D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gradFill flip="none" rotWithShape="1">
            <a:gsLst>
              <a:gs pos="14000">
                <a:schemeClr val="bg1">
                  <a:alpha val="0"/>
                </a:schemeClr>
              </a:gs>
              <a:gs pos="35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de-DE" noProof="0" dirty="0"/>
              <a:t>Name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Speaker / Division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presentation</a:t>
            </a:r>
            <a:endParaRPr lang="de-DE" noProof="0" dirty="0"/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6547D7FF-636C-4BA0-8763-5A93E2AEA6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58" t="25917" b="32026"/>
          <a:stretch/>
        </p:blipFill>
        <p:spPr bwMode="gray">
          <a:xfrm>
            <a:off x="6235046" y="1511929"/>
            <a:ext cx="5624633" cy="1303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24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end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6AB0D99B-FCE8-4BA9-8F4A-0DE940715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90" y="6118583"/>
            <a:ext cx="3761411" cy="438774"/>
          </a:xfrm>
          <a:prstGeom prst="rect">
            <a:avLst/>
          </a:prstGeom>
        </p:spPr>
      </p:pic>
      <p:sp>
        <p:nvSpPr>
          <p:cNvPr id="8" name="Bild 1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en-US" noProof="0"/>
              <a:t>Please insert a picture.</a:t>
            </a:r>
          </a:p>
        </p:txBody>
      </p:sp>
      <p:sp>
        <p:nvSpPr>
          <p:cNvPr id="9" name="Text">
            <a:extLst>
              <a:ext uri="{FF2B5EF4-FFF2-40B4-BE49-F238E27FC236}">
                <a16:creationId xmlns:a16="http://schemas.microsoft.com/office/drawing/2014/main" id="{078F3CDC-008E-47F1-AD54-2A701851E5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gradFill flip="none" rotWithShape="1">
            <a:gsLst>
              <a:gs pos="14000">
                <a:schemeClr val="bg1">
                  <a:alpha val="0"/>
                </a:schemeClr>
              </a:gs>
              <a:gs pos="35000">
                <a:schemeClr val="bg1">
                  <a:alpha val="92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de-DE" noProof="0" dirty="0"/>
              <a:t>Name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Speaker / Division / Date</a:t>
            </a:r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en-US" noProof="0"/>
              <a:t>Please insert the topic of the presentation</a:t>
            </a:r>
          </a:p>
        </p:txBody>
      </p:sp>
      <p:pic>
        <p:nvPicPr>
          <p:cNvPr id="10" name="Bild 2">
            <a:extLst>
              <a:ext uri="{FF2B5EF4-FFF2-40B4-BE49-F238E27FC236}">
                <a16:creationId xmlns:a16="http://schemas.microsoft.com/office/drawing/2014/main" id="{06897226-3198-4A41-8948-43B364CD88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2" t="30173" r="18169" b="30392"/>
          <a:stretch/>
        </p:blipFill>
        <p:spPr bwMode="gray">
          <a:xfrm>
            <a:off x="6096001" y="1516214"/>
            <a:ext cx="3554224" cy="1298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87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1" userDrawn="1">
          <p15:clr>
            <a:srgbClr val="FBAE40"/>
          </p15:clr>
        </p15:guide>
        <p15:guide id="3" pos="429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17 start 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4C0EF808-4FC7-441F-9381-B143F4C6A6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89" y="6118583"/>
            <a:ext cx="3761411" cy="438774"/>
          </a:xfrm>
          <a:prstGeom prst="rect">
            <a:avLst/>
          </a:prstGeom>
        </p:spPr>
      </p:pic>
      <p:pic>
        <p:nvPicPr>
          <p:cNvPr id="3" name="Bild 1">
            <a:extLst>
              <a:ext uri="{FF2B5EF4-FFF2-40B4-BE49-F238E27FC236}">
                <a16:creationId xmlns:a16="http://schemas.microsoft.com/office/drawing/2014/main" id="{230BC5C9-617F-43CE-84C5-BDBC5098AC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t="1662" r="-13" b="1639"/>
          <a:stretch/>
        </p:blipFill>
        <p:spPr bwMode="gray">
          <a:xfrm>
            <a:off x="0" y="0"/>
            <a:ext cx="6096001" cy="6858000"/>
          </a:xfrm>
          <a:prstGeom prst="rect">
            <a:avLst/>
          </a:prstGeom>
        </p:spPr>
      </p:pic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presentation</a:t>
            </a:r>
            <a:endParaRPr lang="de-DE" noProof="0" dirty="0"/>
          </a:p>
        </p:txBody>
      </p:sp>
      <p:sp>
        <p:nvSpPr>
          <p:cNvPr id="9" name="Text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solidFill>
            <a:schemeClr val="bg1"/>
          </a:soli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en-US" dirty="0"/>
              <a:t>Name of the Speaker / Division / Date</a:t>
            </a:r>
            <a:endParaRPr lang="de-DE" dirty="0"/>
          </a:p>
        </p:txBody>
      </p:sp>
      <p:pic>
        <p:nvPicPr>
          <p:cNvPr id="10" name="Bild 2">
            <a:extLst>
              <a:ext uri="{FF2B5EF4-FFF2-40B4-BE49-F238E27FC236}">
                <a16:creationId xmlns:a16="http://schemas.microsoft.com/office/drawing/2014/main" id="{14DFC257-C23A-445E-A27A-B6B815FCE292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t="29665" r="7184" b="30543"/>
          <a:stretch/>
        </p:blipFill>
        <p:spPr bwMode="gray">
          <a:xfrm>
            <a:off x="6181790" y="1597490"/>
            <a:ext cx="4728505" cy="125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99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1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1280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marL="0" lvl="0" indent="0">
              <a:buNone/>
            </a:pPr>
            <a:r>
              <a:rPr lang="de-DE" noProof="0"/>
              <a:t>Please insert the topic of the presentation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346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/>
              <a:t>Agenda</a:t>
            </a:r>
          </a:p>
        </p:txBody>
      </p:sp>
      <p:cxnSp>
        <p:nvCxnSpPr>
          <p:cNvPr id="4" name="Linie 1">
            <a:extLst>
              <a:ext uri="{FF2B5EF4-FFF2-40B4-BE49-F238E27FC236}">
                <a16:creationId xmlns:a16="http://schemas.microsoft.com/office/drawing/2014/main" id="{723CABE8-3EF7-40C7-B241-54EEC6214519}"/>
              </a:ext>
            </a:extLst>
          </p:cNvPr>
          <p:cNvCxnSpPr/>
          <p:nvPr userDrawn="1"/>
        </p:nvCxnSpPr>
        <p:spPr bwMode="gray">
          <a:xfrm>
            <a:off x="549346" y="1554841"/>
            <a:ext cx="7380962" cy="25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Text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9346" y="1556978"/>
            <a:ext cx="7346320" cy="4247167"/>
          </a:xfrm>
        </p:spPr>
        <p:txBody>
          <a:bodyPr anchor="ctr"/>
          <a:lstStyle>
            <a:lvl1pPr marL="270009" indent="-270009" algn="l">
              <a:spcAft>
                <a:spcPts val="600"/>
              </a:spcAft>
              <a:buSzPct val="120000"/>
              <a:buFont typeface="Wingdings" panose="05000000000000000000" pitchFamily="2" charset="2"/>
              <a:buChar char="Ø"/>
              <a:defRPr baseline="0"/>
            </a:lvl1pPr>
            <a:lvl2pPr marL="720024" indent="-270009" algn="l">
              <a:spcAft>
                <a:spcPts val="600"/>
              </a:spcAft>
              <a:buSzPct val="120000"/>
              <a:buFont typeface="Wingdings" panose="05000000000000000000" pitchFamily="2" charset="2"/>
              <a:buChar char="Ø"/>
              <a:defRPr/>
            </a:lvl2pPr>
            <a:lvl3pPr marL="1080036" indent="-270009" algn="l">
              <a:spcAft>
                <a:spcPts val="600"/>
              </a:spcAft>
              <a:buSzPct val="120000"/>
              <a:buFont typeface="Wingdings" panose="05000000000000000000" pitchFamily="2" charset="2"/>
              <a:buChar char="Ø"/>
              <a:defRPr/>
            </a:lvl3pPr>
            <a:lvl4pPr marL="1440048" indent="-270009" algn="l">
              <a:spcAft>
                <a:spcPts val="600"/>
              </a:spcAft>
              <a:buSzPct val="120000"/>
              <a:buFont typeface="Wingdings" panose="05000000000000000000" pitchFamily="2" charset="2"/>
              <a:buChar char="Ø"/>
              <a:defRPr/>
            </a:lvl4pPr>
            <a:lvl5pPr marL="1800060" indent="-270009" algn="l">
              <a:spcAft>
                <a:spcPts val="600"/>
              </a:spcAft>
              <a:buSzPct val="120000"/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lang="de-DE" noProof="0"/>
              <a:t>Tip to insert the name of the Chapter 1</a:t>
            </a:r>
          </a:p>
          <a:p>
            <a:pPr lvl="0"/>
            <a:r>
              <a:rPr lang="de-DE" noProof="0"/>
              <a:t>Tip to insert Chapter 2</a:t>
            </a:r>
          </a:p>
          <a:p>
            <a:pPr lvl="1"/>
            <a:r>
              <a:rPr lang="de-DE" noProof="0"/>
              <a:t>Second level</a:t>
            </a:r>
          </a:p>
          <a:p>
            <a:pPr lvl="2"/>
            <a:r>
              <a:rPr lang="de-DE" noProof="0"/>
              <a:t>Third level</a:t>
            </a:r>
          </a:p>
          <a:p>
            <a:pPr lvl="3"/>
            <a:r>
              <a:rPr lang="de-DE" noProof="0"/>
              <a:t>Fourth level</a:t>
            </a:r>
          </a:p>
          <a:p>
            <a:pPr lvl="4"/>
            <a:r>
              <a:rPr lang="de-DE" noProof="0"/>
              <a:t>Fifth level</a:t>
            </a:r>
          </a:p>
        </p:txBody>
      </p:sp>
      <p:cxnSp>
        <p:nvCxnSpPr>
          <p:cNvPr id="10" name="Linie 2">
            <a:extLst>
              <a:ext uri="{FF2B5EF4-FFF2-40B4-BE49-F238E27FC236}">
                <a16:creationId xmlns:a16="http://schemas.microsoft.com/office/drawing/2014/main" id="{8915CC50-AB76-4B8D-93CC-97BDBF9EF8EC}"/>
              </a:ext>
            </a:extLst>
          </p:cNvPr>
          <p:cNvCxnSpPr/>
          <p:nvPr userDrawn="1"/>
        </p:nvCxnSpPr>
        <p:spPr bwMode="gray">
          <a:xfrm>
            <a:off x="549345" y="5802849"/>
            <a:ext cx="7380962" cy="259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Bild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8038561" y="1557435"/>
            <a:ext cx="3600468" cy="4246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de-DE" noProof="0"/>
              <a:t>Please insert a picture.</a:t>
            </a:r>
          </a:p>
        </p:txBody>
      </p:sp>
      <p:sp>
        <p:nvSpPr>
          <p:cNvPr id="13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345" y="6091416"/>
            <a:ext cx="252034" cy="3599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noProof="0" smtClean="0"/>
              <a:pPr/>
              <a:t>‹#›</a:t>
            </a:fld>
            <a:endParaRPr lang="de-DE" noProof="0"/>
          </a:p>
        </p:txBody>
      </p:sp>
      <p:sp>
        <p:nvSpPr>
          <p:cNvPr id="12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115" y="6091416"/>
            <a:ext cx="7164932" cy="3599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noProof="0"/>
              <a:t>Name of the Speaker / Title of the presentation / Date</a:t>
            </a:r>
          </a:p>
        </p:txBody>
      </p:sp>
    </p:spTree>
    <p:extLst>
      <p:ext uri="{BB962C8B-B14F-4D97-AF65-F5344CB8AC3E}">
        <p14:creationId xmlns:p14="http://schemas.microsoft.com/office/powerpoint/2010/main" val="637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064" userDrawn="1">
          <p15:clr>
            <a:srgbClr val="FBAE40"/>
          </p15:clr>
        </p15:guide>
        <p15:guide id="2" pos="4974" userDrawn="1">
          <p15:clr>
            <a:srgbClr val="FBAE40"/>
          </p15:clr>
        </p15:guide>
        <p15:guide id="3" orient="horz" pos="2160" userDrawn="1">
          <p15:clr>
            <a:srgbClr val="FBAE40"/>
          </p15:clr>
        </p15:guide>
        <p15:guide id="4" orient="horz" pos="3656" userDrawn="1">
          <p15:clr>
            <a:srgbClr val="FBAE40"/>
          </p15:clr>
        </p15:guide>
        <p15:guide id="5" orient="horz" pos="3839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ende 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">
            <a:extLst>
              <a:ext uri="{FF2B5EF4-FFF2-40B4-BE49-F238E27FC236}">
                <a16:creationId xmlns:a16="http://schemas.microsoft.com/office/drawing/2014/main" id="{0C103232-A98B-4C04-B17D-4964C84EA3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90" y="6118583"/>
            <a:ext cx="3761411" cy="438774"/>
          </a:xfrm>
          <a:prstGeom prst="rect">
            <a:avLst/>
          </a:prstGeom>
        </p:spPr>
      </p:pic>
      <p:sp>
        <p:nvSpPr>
          <p:cNvPr id="8" name="Bild 1"/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0" y="0"/>
            <a:ext cx="6096001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6" name="Text">
            <a:extLst>
              <a:ext uri="{FF2B5EF4-FFF2-40B4-BE49-F238E27FC236}">
                <a16:creationId xmlns:a16="http://schemas.microsoft.com/office/drawing/2014/main" id="{F430CA95-8267-4F5D-AED8-1979B5A4E4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6108262"/>
            <a:ext cx="6096001" cy="355518"/>
          </a:xfrm>
          <a:solidFill>
            <a:schemeClr val="bg1"/>
          </a:solidFill>
        </p:spPr>
        <p:txBody>
          <a:bodyPr lIns="540000" rIns="90000"/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5pPr marL="1530051" indent="0">
              <a:buNone/>
              <a:defRPr/>
            </a:lvl5pPr>
          </a:lstStyle>
          <a:p>
            <a:r>
              <a:rPr lang="en-US" dirty="0"/>
              <a:t>Name of the Speaker / </a:t>
            </a:r>
            <a:r>
              <a:rPr lang="en-US" dirty="0" err="1"/>
              <a:t>Devision</a:t>
            </a:r>
            <a:r>
              <a:rPr lang="en-US" dirty="0"/>
              <a:t> / Date</a:t>
            </a:r>
            <a:endParaRPr lang="de-DE" dirty="0"/>
          </a:p>
        </p:txBody>
      </p:sp>
      <p:sp>
        <p:nvSpPr>
          <p:cNvPr id="5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6096001" y="2815119"/>
            <a:ext cx="5542790" cy="1234791"/>
          </a:xfrm>
        </p:spPr>
        <p:txBody>
          <a:bodyPr lIns="720000"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presentation</a:t>
            </a:r>
            <a:endParaRPr lang="de-DE" noProof="0" dirty="0"/>
          </a:p>
        </p:txBody>
      </p:sp>
      <p:pic>
        <p:nvPicPr>
          <p:cNvPr id="9" name="Bild 2">
            <a:extLst>
              <a:ext uri="{FF2B5EF4-FFF2-40B4-BE49-F238E27FC236}">
                <a16:creationId xmlns:a16="http://schemas.microsoft.com/office/drawing/2014/main" id="{37B352A9-FA66-488B-95ED-E321D1812654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9096" r="8127" b="30455"/>
          <a:stretch/>
        </p:blipFill>
        <p:spPr bwMode="gray">
          <a:xfrm>
            <a:off x="6191730" y="1490793"/>
            <a:ext cx="4822630" cy="133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04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429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_2 1 small  pic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550873" y="1558440"/>
            <a:ext cx="7344956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9" marR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9" marR="0" lvl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text</a:t>
            </a:r>
            <a:r>
              <a:rPr lang="de-DE" noProof="0" dirty="0"/>
              <a:t>.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further</a:t>
            </a:r>
            <a:r>
              <a:rPr lang="de-DE" noProof="0" dirty="0"/>
              <a:t> </a:t>
            </a:r>
            <a:r>
              <a:rPr lang="de-DE" noProof="0" dirty="0" err="1"/>
              <a:t>chart</a:t>
            </a:r>
            <a:r>
              <a:rPr lang="de-DE" noProof="0" dirty="0"/>
              <a:t> </a:t>
            </a:r>
            <a:r>
              <a:rPr lang="de-DE" noProof="0" dirty="0" err="1"/>
              <a:t>layouts</a:t>
            </a:r>
            <a:r>
              <a:rPr lang="de-DE" noProof="0" dirty="0"/>
              <a:t>, </a:t>
            </a:r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refer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Layout.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Sixth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Seventh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8" name="Bild">
            <a:extLst>
              <a:ext uri="{FF2B5EF4-FFF2-40B4-BE49-F238E27FC236}">
                <a16:creationId xmlns:a16="http://schemas.microsoft.com/office/drawing/2014/main" id="{B93F4A5E-CA26-41A9-A304-3A8CEC8F31B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 bwMode="gray">
          <a:xfrm>
            <a:off x="8038561" y="1557435"/>
            <a:ext cx="3600468" cy="42467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252000" tIns="252000" rIns="252000" bIns="252000" rtlCol="0" anchor="ctr" anchorCtr="0">
            <a:noAutofit/>
          </a:bodyPr>
          <a:lstStyle>
            <a:lvl1pPr marL="285759" indent="-285759" algn="ctr">
              <a:buNone/>
              <a:defRPr lang="de-DE" dirty="0"/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a </a:t>
            </a:r>
            <a:r>
              <a:rPr lang="de-DE" noProof="0" dirty="0" err="1"/>
              <a:t>picture</a:t>
            </a:r>
            <a:r>
              <a:rPr lang="de-DE" noProof="0" dirty="0"/>
              <a:t>.</a:t>
            </a:r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smtClean="0"/>
              <a:pPr defTabSz="914430"/>
              <a:t>‹#›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389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pos="5064" userDrawn="1">
          <p15:clr>
            <a:srgbClr val="FBAE40"/>
          </p15:clr>
        </p15:guide>
        <p15:guide id="4" orient="horz" pos="3656" userDrawn="1">
          <p15:clr>
            <a:srgbClr val="FBAE40"/>
          </p15:clr>
        </p15:guide>
        <p15:guide id="5" orient="horz" pos="3839" userDrawn="1">
          <p15:clr>
            <a:srgbClr val="FBAE40"/>
          </p15:clr>
        </p15:guide>
        <p15:guide id="6" orient="horz" pos="406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_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50873" y="906992"/>
            <a:ext cx="11089444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19" name="Inhalt"/>
          <p:cNvSpPr>
            <a:spLocks noGrp="1"/>
          </p:cNvSpPr>
          <p:nvPr>
            <p:ph idx="15" hasCustomPrompt="1"/>
          </p:nvPr>
        </p:nvSpPr>
        <p:spPr bwMode="gray">
          <a:xfrm>
            <a:off x="550873" y="1558440"/>
            <a:ext cx="7344956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>
            <a:lvl1pPr marL="270009" marR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 lang="de-DE" baseline="0"/>
            </a:lvl1pPr>
            <a:lvl2pPr marL="72002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2pPr>
            <a:lvl3pPr marL="1080036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3pPr>
            <a:lvl4pPr marL="1440048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4pPr>
            <a:lvl5pPr marL="180006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/>
            </a:lvl5pPr>
            <a:lvl6pPr marL="2160072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6pPr>
            <a:lvl7pPr marL="2520084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defRPr lang="de-DE" dirty="0" smtClean="0"/>
            </a:lvl7pPr>
          </a:lstStyle>
          <a:p>
            <a:pPr marL="270009" marR="0" lvl="0" indent="-270009" algn="l" defTabSz="91443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noProof="0" dirty="0"/>
              <a:t>Click </a:t>
            </a:r>
            <a:r>
              <a:rPr lang="de-DE" noProof="0" dirty="0" err="1"/>
              <a:t>to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text</a:t>
            </a:r>
            <a:r>
              <a:rPr lang="de-DE" noProof="0" dirty="0"/>
              <a:t>. </a:t>
            </a:r>
            <a:r>
              <a:rPr lang="de-DE" noProof="0" dirty="0" err="1"/>
              <a:t>For</a:t>
            </a:r>
            <a:r>
              <a:rPr lang="de-DE" noProof="0" dirty="0"/>
              <a:t> </a:t>
            </a:r>
            <a:r>
              <a:rPr lang="de-DE" noProof="0" dirty="0" err="1"/>
              <a:t>further</a:t>
            </a:r>
            <a:r>
              <a:rPr lang="de-DE" noProof="0" dirty="0"/>
              <a:t> </a:t>
            </a:r>
            <a:r>
              <a:rPr lang="de-DE" noProof="0" dirty="0" err="1"/>
              <a:t>chart</a:t>
            </a:r>
            <a:r>
              <a:rPr lang="de-DE" noProof="0" dirty="0"/>
              <a:t> </a:t>
            </a:r>
            <a:r>
              <a:rPr lang="de-DE" noProof="0" dirty="0" err="1"/>
              <a:t>layouts</a:t>
            </a:r>
            <a:r>
              <a:rPr lang="de-DE" noProof="0" dirty="0"/>
              <a:t>, </a:t>
            </a:r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refer</a:t>
            </a:r>
            <a:r>
              <a:rPr lang="de-DE" noProof="0" dirty="0"/>
              <a:t> </a:t>
            </a:r>
            <a:r>
              <a:rPr lang="de-DE" noProof="0" dirty="0" err="1"/>
              <a:t>to</a:t>
            </a:r>
            <a:r>
              <a:rPr lang="de-DE" noProof="0" dirty="0"/>
              <a:t> Layout.</a:t>
            </a:r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Sixth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Seventh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smtClean="0"/>
              <a:pPr defTabSz="914430"/>
              <a:t>‹#›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8903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74" userDrawn="1">
          <p15:clr>
            <a:srgbClr val="FBAE40"/>
          </p15:clr>
        </p15:guide>
        <p15:guide id="2" orient="horz" pos="3656" userDrawn="1">
          <p15:clr>
            <a:srgbClr val="FBAE40"/>
          </p15:clr>
        </p15:guide>
        <p15:guide id="3" orient="horz" pos="3839" userDrawn="1">
          <p15:clr>
            <a:srgbClr val="FBAE40"/>
          </p15:clr>
        </p15:guide>
        <p15:guide id="4" orient="horz" pos="406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50873" y="467067"/>
            <a:ext cx="11089444" cy="431900"/>
          </a:xfrm>
          <a:noFill/>
        </p:spPr>
        <p:txBody>
          <a:bodyPr tIns="0" bIns="0" anchor="ctr" anchorCtr="0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name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chapter</a:t>
            </a:r>
            <a:endParaRPr lang="de-DE" noProof="0" dirty="0"/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 bwMode="gray">
          <a:xfrm>
            <a:off x="549347" y="906992"/>
            <a:ext cx="11089442" cy="64784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5" name="Foliennummer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smtClean="0"/>
              <a:pPr defTabSz="914430"/>
              <a:t>‹#›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33675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17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"/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defTabSz="914430"/>
            <a:fld id="{A7E14F4A-AFC2-4561-ABA6-CE2C50D3EED6}" type="slidenum">
              <a:rPr lang="de-DE" smtClean="0"/>
              <a:pPr defTabSz="914430"/>
              <a:t>‹#›</a:t>
            </a:fld>
            <a:endParaRPr lang="de-DE" dirty="0"/>
          </a:p>
        </p:txBody>
      </p:sp>
      <p:sp>
        <p:nvSpPr>
          <p:cNvPr id="3" name="Fußzeile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/>
          <a:p>
            <a:r>
              <a:rPr lang="en-US" noProof="0"/>
              <a:t>Name of the Speaker / Title of the presentation / Date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177740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Vermaßung"/>
          <p:cNvGrpSpPr/>
          <p:nvPr/>
        </p:nvGrpSpPr>
        <p:grpSpPr bwMode="gray">
          <a:xfrm>
            <a:off x="-346040" y="-294847"/>
            <a:ext cx="12340534" cy="7452206"/>
            <a:chOff x="-345996" y="-294916"/>
            <a:chExt cx="12338928" cy="7453932"/>
          </a:xfrm>
        </p:grpSpPr>
        <p:cxnSp>
          <p:nvCxnSpPr>
            <p:cNvPr id="41" name="Vermaßung"/>
            <p:cNvCxnSpPr/>
            <p:nvPr/>
          </p:nvCxnSpPr>
          <p:spPr bwMode="gray">
            <a:xfrm flipV="1">
              <a:off x="428918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2" name="Vermaßung"/>
            <p:cNvCxnSpPr/>
            <p:nvPr/>
          </p:nvCxnSpPr>
          <p:spPr bwMode="gray">
            <a:xfrm flipV="1">
              <a:off x="6163700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3" name="Vermaßung"/>
            <p:cNvCxnSpPr/>
            <p:nvPr/>
          </p:nvCxnSpPr>
          <p:spPr bwMode="gray">
            <a:xfrm flipV="1">
              <a:off x="8034409" y="686734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4" name="Vermaßung"/>
            <p:cNvSpPr txBox="1"/>
            <p:nvPr/>
          </p:nvSpPr>
          <p:spPr bwMode="gray">
            <a:xfrm>
              <a:off x="4277023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5,00</a:t>
              </a:r>
            </a:p>
          </p:txBody>
        </p:sp>
        <p:sp>
          <p:nvSpPr>
            <p:cNvPr id="45" name="Vermaßung"/>
            <p:cNvSpPr txBox="1"/>
            <p:nvPr/>
          </p:nvSpPr>
          <p:spPr bwMode="gray">
            <a:xfrm>
              <a:off x="6145828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6" name="Vermaßung"/>
            <p:cNvSpPr txBox="1"/>
            <p:nvPr/>
          </p:nvSpPr>
          <p:spPr bwMode="gray">
            <a:xfrm>
              <a:off x="8024157" y="7015016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</a:t>
              </a:r>
            </a:p>
          </p:txBody>
        </p:sp>
        <p:cxnSp>
          <p:nvCxnSpPr>
            <p:cNvPr id="26" name="Vermaßung"/>
            <p:cNvCxnSpPr/>
            <p:nvPr/>
          </p:nvCxnSpPr>
          <p:spPr bwMode="gray">
            <a:xfrm flipV="1">
              <a:off x="549275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7" name="Vermaßung"/>
            <p:cNvCxnSpPr/>
            <p:nvPr/>
          </p:nvCxnSpPr>
          <p:spPr bwMode="gray">
            <a:xfrm flipV="1">
              <a:off x="1163982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1" name="Vermaßung"/>
            <p:cNvCxnSpPr/>
            <p:nvPr/>
          </p:nvCxnSpPr>
          <p:spPr bwMode="gray">
            <a:xfrm flipV="1">
              <a:off x="4149023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Vermaßung"/>
            <p:cNvCxnSpPr/>
            <p:nvPr/>
          </p:nvCxnSpPr>
          <p:spPr bwMode="gray">
            <a:xfrm flipV="1">
              <a:off x="6021638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9" name="Vermaßung"/>
            <p:cNvCxnSpPr/>
            <p:nvPr/>
          </p:nvCxnSpPr>
          <p:spPr bwMode="gray">
            <a:xfrm flipV="1">
              <a:off x="7894252" y="-294916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Vermaßung"/>
            <p:cNvSpPr txBox="1"/>
            <p:nvPr/>
          </p:nvSpPr>
          <p:spPr bwMode="gray">
            <a:xfrm>
              <a:off x="11632932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25" name="Vermaßung"/>
            <p:cNvSpPr txBox="1"/>
            <p:nvPr/>
          </p:nvSpPr>
          <p:spPr bwMode="gray">
            <a:xfrm>
              <a:off x="523081" y="-142267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15,40</a:t>
              </a:r>
            </a:p>
          </p:txBody>
        </p:sp>
        <p:sp>
          <p:nvSpPr>
            <p:cNvPr id="32" name="Vermaßung"/>
            <p:cNvSpPr txBox="1"/>
            <p:nvPr/>
          </p:nvSpPr>
          <p:spPr bwMode="gray">
            <a:xfrm>
              <a:off x="4136866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5,40</a:t>
              </a:r>
            </a:p>
          </p:txBody>
        </p:sp>
        <p:sp>
          <p:nvSpPr>
            <p:cNvPr id="38" name="Vermaßung"/>
            <p:cNvSpPr txBox="1"/>
            <p:nvPr/>
          </p:nvSpPr>
          <p:spPr bwMode="gray">
            <a:xfrm>
              <a:off x="6005671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0,20</a:t>
              </a:r>
            </a:p>
          </p:txBody>
        </p:sp>
        <p:sp>
          <p:nvSpPr>
            <p:cNvPr id="40" name="Vermaßung"/>
            <p:cNvSpPr txBox="1"/>
            <p:nvPr/>
          </p:nvSpPr>
          <p:spPr bwMode="gray">
            <a:xfrm>
              <a:off x="7884000" y="-147240"/>
              <a:ext cx="360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5,0</a:t>
              </a:r>
            </a:p>
          </p:txBody>
        </p:sp>
        <p:sp>
          <p:nvSpPr>
            <p:cNvPr id="11" name="Vermaßung"/>
            <p:cNvSpPr txBox="1"/>
            <p:nvPr/>
          </p:nvSpPr>
          <p:spPr bwMode="gray">
            <a:xfrm>
              <a:off x="-343330" y="31882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8,20</a:t>
              </a:r>
            </a:p>
          </p:txBody>
        </p:sp>
        <p:cxnSp>
          <p:nvCxnSpPr>
            <p:cNvPr id="12" name="Vermaßung"/>
            <p:cNvCxnSpPr/>
            <p:nvPr/>
          </p:nvCxnSpPr>
          <p:spPr bwMode="gray">
            <a:xfrm rot="5400000" flipV="1">
              <a:off x="-180000" y="3322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3" name="Vermaßung"/>
            <p:cNvSpPr txBox="1"/>
            <p:nvPr/>
          </p:nvSpPr>
          <p:spPr bwMode="gray">
            <a:xfrm>
              <a:off x="-345996" y="751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7,00</a:t>
              </a:r>
            </a:p>
          </p:txBody>
        </p:sp>
        <p:cxnSp>
          <p:nvCxnSpPr>
            <p:cNvPr id="14" name="Vermaßung"/>
            <p:cNvCxnSpPr/>
            <p:nvPr/>
          </p:nvCxnSpPr>
          <p:spPr bwMode="gray">
            <a:xfrm rot="5400000" flipV="1">
              <a:off x="-180000" y="764050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5" name="Vermaßung"/>
            <p:cNvSpPr txBox="1"/>
            <p:nvPr/>
          </p:nvSpPr>
          <p:spPr bwMode="gray">
            <a:xfrm>
              <a:off x="-345996" y="1363447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5,20</a:t>
              </a:r>
            </a:p>
          </p:txBody>
        </p:sp>
        <p:cxnSp>
          <p:nvCxnSpPr>
            <p:cNvPr id="16" name="Vermaßung"/>
            <p:cNvCxnSpPr/>
            <p:nvPr/>
          </p:nvCxnSpPr>
          <p:spPr bwMode="gray">
            <a:xfrm rot="5400000" flipV="1">
              <a:off x="-180000" y="1413794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Vermaßung"/>
            <p:cNvSpPr txBox="1"/>
            <p:nvPr/>
          </p:nvSpPr>
          <p:spPr bwMode="gray">
            <a:xfrm>
              <a:off x="-345996" y="566205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6,60</a:t>
              </a:r>
            </a:p>
          </p:txBody>
        </p:sp>
        <p:cxnSp>
          <p:nvCxnSpPr>
            <p:cNvPr id="18" name="Vermaßung"/>
            <p:cNvCxnSpPr/>
            <p:nvPr/>
          </p:nvCxnSpPr>
          <p:spPr bwMode="gray">
            <a:xfrm rot="5400000" flipV="1">
              <a:off x="-165996" y="5659273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9" name="Vermaßung"/>
            <p:cNvSpPr txBox="1"/>
            <p:nvPr/>
          </p:nvSpPr>
          <p:spPr bwMode="gray">
            <a:xfrm>
              <a:off x="-345996" y="5934653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7,40</a:t>
              </a:r>
            </a:p>
          </p:txBody>
        </p:sp>
        <p:cxnSp>
          <p:nvCxnSpPr>
            <p:cNvPr id="20" name="Vermaßung"/>
            <p:cNvCxnSpPr/>
            <p:nvPr/>
          </p:nvCxnSpPr>
          <p:spPr bwMode="gray">
            <a:xfrm rot="5400000" flipV="1">
              <a:off x="-180000" y="5948825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1" name="Vermaßung"/>
            <p:cNvSpPr txBox="1"/>
            <p:nvPr/>
          </p:nvSpPr>
          <p:spPr bwMode="gray">
            <a:xfrm>
              <a:off x="-345996" y="6294448"/>
              <a:ext cx="324000" cy="14400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36000" tIns="0" rIns="36000" bIns="0" rtlCol="0" anchor="b" anchorCtr="0">
              <a:noAutofit/>
            </a:bodyPr>
            <a:lstStyle>
              <a:defPPr>
                <a:defRPr lang="de-DE"/>
              </a:defPPr>
              <a:lvl1pPr marL="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2152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4305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6458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86112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607640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29168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650696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172224" algn="l" defTabSz="1043056" rtl="0" eaLnBrk="1" latinLnBrk="0" hangingPunct="1"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00000"/>
                </a:lnSpc>
              </a:pPr>
              <a:r>
                <a:rPr lang="de-DE" sz="800" kern="0" baseline="0" dirty="0">
                  <a:solidFill>
                    <a:schemeClr val="tx2"/>
                  </a:solidFill>
                  <a:latin typeface="Arial" panose="020B0604020202020204" pitchFamily="34" charset="0"/>
                </a:rPr>
                <a:t>8,40</a:t>
              </a:r>
            </a:p>
          </p:txBody>
        </p:sp>
        <p:cxnSp>
          <p:nvCxnSpPr>
            <p:cNvPr id="22" name="Vermaßung"/>
            <p:cNvCxnSpPr/>
            <p:nvPr/>
          </p:nvCxnSpPr>
          <p:spPr bwMode="gray">
            <a:xfrm rot="5400000" flipV="1">
              <a:off x="-180000" y="6309188"/>
              <a:ext cx="0" cy="288000"/>
            </a:xfrm>
            <a:prstGeom prst="line">
              <a:avLst/>
            </a:prstGeom>
            <a:ln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8" name="PPT Version"/>
          <p:cNvSpPr txBox="1">
            <a:spLocks noChangeArrowheads="1"/>
          </p:cNvSpPr>
          <p:nvPr/>
        </p:nvSpPr>
        <p:spPr bwMode="gray">
          <a:xfrm>
            <a:off x="12223448" y="6131218"/>
            <a:ext cx="720094" cy="21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5" tIns="0" rIns="36005" bIns="0">
            <a:noAutofit/>
          </a:bodyPr>
          <a:lstStyle/>
          <a:p>
            <a:r>
              <a:rPr lang="de-DE" sz="1300" dirty="0">
                <a:solidFill>
                  <a:schemeClr val="tx1"/>
                </a:solidFill>
                <a:latin typeface="Arial" panose="020B0604020202020204" pitchFamily="34" charset="0"/>
              </a:rPr>
              <a:t>P17a -en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 bwMode="gray">
          <a:xfrm>
            <a:off x="549347" y="906992"/>
            <a:ext cx="11089442" cy="64784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noProof="0" dirty="0" err="1"/>
              <a:t>Please</a:t>
            </a:r>
            <a:r>
              <a:rPr lang="de-DE" noProof="0" dirty="0"/>
              <a:t> </a:t>
            </a:r>
            <a:r>
              <a:rPr lang="de-DE" noProof="0" dirty="0" err="1"/>
              <a:t>insert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topic</a:t>
            </a:r>
            <a:r>
              <a:rPr lang="de-DE" noProof="0" dirty="0"/>
              <a:t> </a:t>
            </a:r>
            <a:r>
              <a:rPr lang="de-DE" noProof="0" dirty="0" err="1"/>
              <a:t>of</a:t>
            </a:r>
            <a:r>
              <a:rPr lang="de-DE" noProof="0" dirty="0"/>
              <a:t> </a:t>
            </a:r>
            <a:r>
              <a:rPr lang="de-DE" noProof="0" dirty="0" err="1"/>
              <a:t>the</a:t>
            </a:r>
            <a:r>
              <a:rPr lang="de-DE" noProof="0" dirty="0"/>
              <a:t> </a:t>
            </a:r>
            <a:r>
              <a:rPr lang="de-DE" noProof="0" dirty="0" err="1"/>
              <a:t>slide</a:t>
            </a:r>
            <a:endParaRPr lang="de-DE" noProof="0" dirty="0"/>
          </a:p>
        </p:txBody>
      </p:sp>
      <p:sp>
        <p:nvSpPr>
          <p:cNvPr id="3" name="Textbox"/>
          <p:cNvSpPr>
            <a:spLocks noGrp="1"/>
          </p:cNvSpPr>
          <p:nvPr>
            <p:ph type="body" idx="1"/>
          </p:nvPr>
        </p:nvSpPr>
        <p:spPr bwMode="gray">
          <a:xfrm>
            <a:off x="551280" y="1557434"/>
            <a:ext cx="11089444" cy="4247016"/>
          </a:xfrm>
          <a:prstGeom prst="rect">
            <a:avLst/>
          </a:prstGeom>
        </p:spPr>
        <p:txBody>
          <a:bodyPr vert="horz" lIns="0" tIns="72000" rIns="0" bIns="72000" rtlCol="0">
            <a:noAutofit/>
          </a:bodyPr>
          <a:lstStyle/>
          <a:p>
            <a:pPr marL="270009" lvl="0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insert</a:t>
            </a:r>
            <a:r>
              <a:rPr lang="de-DE" dirty="0"/>
              <a:t> </a:t>
            </a:r>
            <a:r>
              <a:rPr lang="de-DE" dirty="0" err="1"/>
              <a:t>text</a:t>
            </a:r>
            <a:r>
              <a:rPr lang="de-DE" dirty="0"/>
              <a:t>.</a:t>
            </a:r>
            <a:endParaRPr lang="de-DE" noProof="0" dirty="0"/>
          </a:p>
          <a:p>
            <a:pPr marL="720024" lvl="1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Second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080036" lvl="2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/>
              <a:t>Third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440048" lvl="3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Fourth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1800060" lvl="4" indent="-270009" defTabSz="914430"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Fifth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160072" lvl="5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Sixth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  <a:p>
            <a:pPr marL="2520084" lvl="6" indent="-270009" defTabSz="91443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</a:pPr>
            <a:r>
              <a:rPr lang="de-DE" noProof="0" dirty="0" err="1"/>
              <a:t>Seventh</a:t>
            </a:r>
            <a:r>
              <a:rPr lang="de-DE" noProof="0" dirty="0"/>
              <a:t> </a:t>
            </a:r>
            <a:r>
              <a:rPr lang="de-DE" noProof="0" dirty="0" err="1"/>
              <a:t>level</a:t>
            </a:r>
            <a:endParaRPr lang="de-DE" noProof="0" dirty="0"/>
          </a:p>
        </p:txBody>
      </p:sp>
      <p:sp>
        <p:nvSpPr>
          <p:cNvPr id="5" name="Fußzeile"/>
          <p:cNvSpPr>
            <a:spLocks noGrp="1"/>
          </p:cNvSpPr>
          <p:nvPr>
            <p:ph type="ftr" sz="quarter" idx="3"/>
          </p:nvPr>
        </p:nvSpPr>
        <p:spPr bwMode="gray">
          <a:xfrm>
            <a:off x="864115" y="6091416"/>
            <a:ext cx="7164932" cy="3599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Name of the Speaker / Title of the presentation / Date</a:t>
            </a:r>
            <a:endParaRPr lang="de-DE" dirty="0"/>
          </a:p>
        </p:txBody>
      </p:sp>
      <p:sp>
        <p:nvSpPr>
          <p:cNvPr id="6" name="Foliennummer"/>
          <p:cNvSpPr>
            <a:spLocks noGrp="1"/>
          </p:cNvSpPr>
          <p:nvPr>
            <p:ph type="sldNum" sz="quarter" idx="4"/>
          </p:nvPr>
        </p:nvSpPr>
        <p:spPr bwMode="gray">
          <a:xfrm>
            <a:off x="549345" y="6091416"/>
            <a:ext cx="252034" cy="35991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B227C86F-CC2D-492F-A88C-C748186E73FB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36" name="Logo">
            <a:extLst>
              <a:ext uri="{FF2B5EF4-FFF2-40B4-BE49-F238E27FC236}">
                <a16:creationId xmlns:a16="http://schemas.microsoft.com/office/drawing/2014/main" id="{D95CD630-8981-4335-8D90-C7B838E14EC5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430589" y="6118583"/>
            <a:ext cx="3761411" cy="43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9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25" r:id="rId3"/>
    <p:sldLayoutId id="2147483680" r:id="rId4"/>
    <p:sldLayoutId id="2147483720" r:id="rId5"/>
    <p:sldLayoutId id="2147483707" r:id="rId6"/>
    <p:sldLayoutId id="2147483727" r:id="rId7"/>
    <p:sldLayoutId id="2147483666" r:id="rId8"/>
    <p:sldLayoutId id="2147483667" r:id="rId9"/>
    <p:sldLayoutId id="2147483690" r:id="rId10"/>
    <p:sldLayoutId id="2147483709" r:id="rId11"/>
    <p:sldLayoutId id="2147483683" r:id="rId12"/>
    <p:sldLayoutId id="2147483681" r:id="rId13"/>
    <p:sldLayoutId id="2147483713" r:id="rId14"/>
    <p:sldLayoutId id="2147483724" r:id="rId15"/>
    <p:sldLayoutId id="2147483722" r:id="rId16"/>
    <p:sldLayoutId id="2147483723" r:id="rId17"/>
    <p:sldLayoutId id="2147483714" r:id="rId18"/>
    <p:sldLayoutId id="2147483699" r:id="rId19"/>
    <p:sldLayoutId id="2147483698" r:id="rId20"/>
    <p:sldLayoutId id="2147483706" r:id="rId21"/>
    <p:sldLayoutId id="2147483726" r:id="rId22"/>
    <p:sldLayoutId id="2147483728" r:id="rId23"/>
    <p:sldLayoutId id="2147483708" r:id="rId24"/>
    <p:sldLayoutId id="2147483663" r:id="rId25"/>
    <p:sldLayoutId id="2147483721" r:id="rId26"/>
    <p:sldLayoutId id="2147483718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30" rtl="0" eaLnBrk="1" latinLnBrk="0" hangingPunct="1">
        <a:spcBef>
          <a:spcPct val="0"/>
        </a:spcBef>
        <a:buNone/>
        <a:defRPr sz="279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9" indent="-270009" algn="l" defTabSz="91443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24" indent="-270009" algn="l" defTabSz="91443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36" indent="-270009" algn="l" defTabSz="91443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48" indent="-270009" algn="l" defTabSz="91443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60" indent="-270009" algn="l" defTabSz="914430" rtl="0" eaLnBrk="1" latinLnBrk="0" hangingPunct="1"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072" indent="-270009" algn="l" defTabSz="91443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20084" indent="-270009" algn="l" defTabSz="91443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14" indent="-228607" algn="l" defTabSz="914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30" indent="-228607" algn="l" defTabSz="9144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46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6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77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90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07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21" algn="l" defTabSz="9144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1" userDrawn="1">
          <p15:clr>
            <a:srgbClr val="F26B43"/>
          </p15:clr>
        </p15:guide>
        <p15:guide id="2" orient="horz" pos="301" userDrawn="1">
          <p15:clr>
            <a:srgbClr val="F26B43"/>
          </p15:clr>
        </p15:guide>
        <p15:guide id="3" orient="horz" pos="573" userDrawn="1">
          <p15:clr>
            <a:srgbClr val="F26B43"/>
          </p15:clr>
        </p15:guide>
        <p15:guide id="4" orient="horz" pos="982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  <p15:guide id="9" pos="347" userDrawn="1">
          <p15:clr>
            <a:srgbClr val="F26B43"/>
          </p15:clr>
        </p15:guide>
        <p15:guide id="14" pos="733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100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4.jpg"/><Relationship Id="rId7" Type="http://schemas.openxmlformats.org/officeDocument/2006/relationships/image" Target="../media/image108.png"/><Relationship Id="rId12" Type="http://schemas.openxmlformats.org/officeDocument/2006/relationships/image" Target="../media/image112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11" Type="http://schemas.openxmlformats.org/officeDocument/2006/relationships/image" Target="../media/image111.jpg"/><Relationship Id="rId5" Type="http://schemas.openxmlformats.org/officeDocument/2006/relationships/image" Target="../media/image106.png"/><Relationship Id="rId10" Type="http://schemas.openxmlformats.org/officeDocument/2006/relationships/image" Target="../media/image110.jpeg"/><Relationship Id="rId4" Type="http://schemas.openxmlformats.org/officeDocument/2006/relationships/image" Target="../media/image105.jpg"/><Relationship Id="rId9" Type="http://schemas.openxmlformats.org/officeDocument/2006/relationships/image" Target="../media/image1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png"/><Relationship Id="rId5" Type="http://schemas.microsoft.com/office/2007/relationships/hdphoto" Target="../media/hdphoto2.wdp"/><Relationship Id="rId4" Type="http://schemas.openxmlformats.org/officeDocument/2006/relationships/image" Target="../media/image10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www.phoenixcontact.com/tools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w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enixcontact.com/handtools" TargetMode="External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hyperlink" Target="http://www.phoenixcontact.com/tool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">
            <a:extLst>
              <a:ext uri="{FF2B5EF4-FFF2-40B4-BE49-F238E27FC236}">
                <a16:creationId xmlns:a16="http://schemas.microsoft.com/office/drawing/2014/main" id="{A2B08532-B3DB-4CB0-AC1F-5C6AF32107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Titel">
            <a:extLst>
              <a:ext uri="{FF2B5EF4-FFF2-40B4-BE49-F238E27FC236}">
                <a16:creationId xmlns:a16="http://schemas.microsoft.com/office/drawing/2014/main" id="{8EC6DBCD-FBA1-4072-8B0C-FB167F258C75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TOOL fox: The right tool for every application</a:t>
            </a:r>
          </a:p>
        </p:txBody>
      </p:sp>
    </p:spTree>
    <p:extLst>
      <p:ext uri="{BB962C8B-B14F-4D97-AF65-F5344CB8AC3E}">
        <p14:creationId xmlns:p14="http://schemas.microsoft.com/office/powerpoint/2010/main" val="5953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Special Purpose Cutting Tools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5FC6020-E9F5-4B21-AC0F-91282FD582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90" t="8853" r="-11713" b="2259"/>
          <a:stretch/>
        </p:blipFill>
        <p:spPr bwMode="auto">
          <a:xfrm>
            <a:off x="719012" y="1567262"/>
            <a:ext cx="3788490" cy="28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E20DAE2E-6FE4-4742-B2CB-B8B479E93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9" t="9041" r="-10654" b="976"/>
          <a:stretch/>
        </p:blipFill>
        <p:spPr bwMode="auto">
          <a:xfrm>
            <a:off x="4182293" y="2120854"/>
            <a:ext cx="2833942" cy="2138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7654E88-19EE-4AD2-9C39-9FB766B968F3}"/>
              </a:ext>
            </a:extLst>
          </p:cNvPr>
          <p:cNvSpPr txBox="1">
            <a:spLocks/>
          </p:cNvSpPr>
          <p:nvPr/>
        </p:nvSpPr>
        <p:spPr>
          <a:xfrm>
            <a:off x="1659170" y="4481145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FBS</a:t>
            </a:r>
          </a:p>
          <a:p>
            <a:pPr marL="0" indent="0" algn="ctr">
              <a:buNone/>
            </a:pPr>
            <a:r>
              <a:rPr lang="en-US" dirty="0"/>
              <a:t>1212124</a:t>
            </a:r>
          </a:p>
          <a:p>
            <a:pPr marL="0" indent="0" algn="ctr">
              <a:buNone/>
            </a:pPr>
            <a:r>
              <a:rPr lang="en-US" sz="1400" dirty="0"/>
              <a:t>For separating individual jumper bars from fixed bridges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19DBCF0-81C4-4E0C-9ABA-EB82D0CF7BDD}"/>
              </a:ext>
            </a:extLst>
          </p:cNvPr>
          <p:cNvSpPr txBox="1">
            <a:spLocks/>
          </p:cNvSpPr>
          <p:nvPr/>
        </p:nvSpPr>
        <p:spPr>
          <a:xfrm>
            <a:off x="4782217" y="4442522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FB</a:t>
            </a:r>
          </a:p>
          <a:p>
            <a:pPr marL="0" indent="0" algn="ctr">
              <a:buNone/>
            </a:pPr>
            <a:r>
              <a:rPr lang="en-US" dirty="0"/>
              <a:t>1205985</a:t>
            </a:r>
          </a:p>
          <a:p>
            <a:pPr marL="0" indent="0" algn="ctr">
              <a:buNone/>
            </a:pPr>
            <a:r>
              <a:rPr lang="en-US" sz="1400" dirty="0"/>
              <a:t>One-hand bridge cutter for fixed bridges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4579C5-8EE6-4121-B67C-7A483A03C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4" y="1567262"/>
            <a:ext cx="2775050" cy="2775050"/>
          </a:xfrm>
          <a:prstGeom prst="rect">
            <a:avLst/>
          </a:prstGeom>
        </p:spPr>
      </p:pic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3181CB73-3929-4830-81D4-D8AB44A7F2F0}"/>
              </a:ext>
            </a:extLst>
          </p:cNvPr>
          <p:cNvSpPr txBox="1">
            <a:spLocks/>
          </p:cNvSpPr>
          <p:nvPr/>
        </p:nvSpPr>
        <p:spPr>
          <a:xfrm>
            <a:off x="7481048" y="4442522"/>
            <a:ext cx="254214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CD</a:t>
            </a:r>
          </a:p>
          <a:p>
            <a:pPr marL="0" indent="0" algn="ctr">
              <a:buNone/>
            </a:pPr>
            <a:r>
              <a:rPr lang="en-US" dirty="0"/>
              <a:t>1212474</a:t>
            </a:r>
          </a:p>
          <a:p>
            <a:pPr marL="0" indent="0" algn="ctr">
              <a:buNone/>
            </a:pPr>
            <a:r>
              <a:rPr lang="en-US" sz="1400" dirty="0"/>
              <a:t>Wire duct cutters up to 75mm</a:t>
            </a:r>
          </a:p>
          <a:p>
            <a:pPr marL="0" indent="0" algn="ctr">
              <a:buNone/>
            </a:pPr>
            <a:r>
              <a:rPr lang="en-US" sz="1400" dirty="0"/>
              <a:t>Right angled and bevel cuts</a:t>
            </a:r>
          </a:p>
        </p:txBody>
      </p:sp>
    </p:spTree>
    <p:extLst>
      <p:ext uri="{BB962C8B-B14F-4D97-AF65-F5344CB8AC3E}">
        <p14:creationId xmlns:p14="http://schemas.microsoft.com/office/powerpoint/2010/main" val="25528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Bench Top Wire Duct and DIN Rail Cutters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27654E88-19EE-4AD2-9C39-9FB766B968F3}"/>
              </a:ext>
            </a:extLst>
          </p:cNvPr>
          <p:cNvSpPr txBox="1">
            <a:spLocks/>
          </p:cNvSpPr>
          <p:nvPr/>
        </p:nvSpPr>
        <p:spPr>
          <a:xfrm>
            <a:off x="791901" y="4944132"/>
            <a:ext cx="2854957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PPS CD M 1207569</a:t>
            </a:r>
          </a:p>
          <a:p>
            <a:pPr marL="0" indent="0" algn="ctr">
              <a:buNone/>
            </a:pPr>
            <a:r>
              <a:rPr lang="en-US" sz="1400" dirty="0"/>
              <a:t>Wire Duct Cutter for up to 125 mm wide and 2.5 mm thick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19DBCF0-81C4-4E0C-9ABA-EB82D0CF7BDD}"/>
              </a:ext>
            </a:extLst>
          </p:cNvPr>
          <p:cNvSpPr txBox="1">
            <a:spLocks/>
          </p:cNvSpPr>
          <p:nvPr/>
        </p:nvSpPr>
        <p:spPr>
          <a:xfrm>
            <a:off x="4874812" y="4944132"/>
            <a:ext cx="2972820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PPS COMPACT 1104980</a:t>
            </a:r>
          </a:p>
          <a:p>
            <a:pPr marL="0" indent="0" algn="ctr">
              <a:buNone/>
            </a:pPr>
            <a:r>
              <a:rPr lang="en-US" sz="1400" dirty="0"/>
              <a:t>Portable DIN rail cutter for standard NS 35/7,5 and NS 35/15</a:t>
            </a:r>
          </a:p>
          <a:p>
            <a:pPr marL="0" indent="0" algn="ctr">
              <a:buNone/>
            </a:pPr>
            <a:r>
              <a:rPr lang="en-US" sz="1400" i="1" dirty="0"/>
              <a:t>(clamp and scale sold separate)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CB121-CE34-4914-891F-2F19D47F0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52" y="1512355"/>
            <a:ext cx="3339296" cy="3339296"/>
          </a:xfrm>
          <a:prstGeom prst="rect">
            <a:avLst/>
          </a:prstGeom>
        </p:spPr>
      </p:pic>
      <p:pic>
        <p:nvPicPr>
          <p:cNvPr id="1026" name="Picture 2" descr="00012021_PRODUCT_FEATURE_STANDARD_BLUE_GRADIENT_WEB">
            <a:extLst>
              <a:ext uri="{FF2B5EF4-FFF2-40B4-BE49-F238E27FC236}">
                <a16:creationId xmlns:a16="http://schemas.microsoft.com/office/drawing/2014/main" id="{EC86397C-C2AF-4D41-9F9A-6AF0ACE7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680" y="1512353"/>
            <a:ext cx="3339297" cy="333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6BD264-A569-43D3-9356-C8626E52A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515" y="1492100"/>
            <a:ext cx="3339295" cy="3339295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39DF5F2E-B5D9-4A67-ABE0-6DF22827E51D}"/>
              </a:ext>
            </a:extLst>
          </p:cNvPr>
          <p:cNvSpPr txBox="1">
            <a:spLocks/>
          </p:cNvSpPr>
          <p:nvPr/>
        </p:nvSpPr>
        <p:spPr>
          <a:xfrm>
            <a:off x="8029375" y="4851650"/>
            <a:ext cx="375019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PPS BASIC I/M 1207585</a:t>
            </a:r>
          </a:p>
          <a:p>
            <a:pPr marL="0" indent="0" algn="ctr">
              <a:buNone/>
            </a:pPr>
            <a:r>
              <a:rPr lang="en-US" sz="1400" dirty="0"/>
              <a:t>Benchtop mounted DIN rail cutter for standard NS 15, 35/7,5, NS 35/15 and CLS-CU 3/10 Busbars</a:t>
            </a:r>
          </a:p>
        </p:txBody>
      </p:sp>
    </p:spTree>
    <p:extLst>
      <p:ext uri="{BB962C8B-B14F-4D97-AF65-F5344CB8AC3E}">
        <p14:creationId xmlns:p14="http://schemas.microsoft.com/office/powerpoint/2010/main" val="356797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UNIFOX Contact Removal and Assembly and Rivet setting Tools 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8700D0A-B33F-4426-8230-10A02C3B65C5}"/>
              </a:ext>
            </a:extLst>
          </p:cNvPr>
          <p:cNvSpPr txBox="1">
            <a:spLocks/>
          </p:cNvSpPr>
          <p:nvPr/>
        </p:nvSpPr>
        <p:spPr>
          <a:xfrm>
            <a:off x="3981687" y="2137635"/>
            <a:ext cx="3926919" cy="214363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RT-CK 1.6  1072069</a:t>
            </a:r>
          </a:p>
          <a:p>
            <a:pPr marL="0" indent="0" algn="ctr">
              <a:buNone/>
            </a:pPr>
            <a:r>
              <a:rPr lang="en-US" dirty="0"/>
              <a:t>UNIFOX RT-CK 2.5  1072067</a:t>
            </a:r>
          </a:p>
          <a:p>
            <a:pPr marL="0" indent="0" algn="ctr">
              <a:buNone/>
            </a:pPr>
            <a:r>
              <a:rPr lang="en-US" dirty="0"/>
              <a:t>UNIFOX RT-CK 4.0 1072064</a:t>
            </a:r>
          </a:p>
          <a:p>
            <a:pPr marL="0" indent="0" algn="ctr">
              <a:buNone/>
            </a:pPr>
            <a:r>
              <a:rPr lang="en-US" dirty="0"/>
              <a:t>UNIFOX MT-CK 1.6/2.5 01089092</a:t>
            </a:r>
          </a:p>
          <a:p>
            <a:pPr marL="0" indent="0" algn="ctr">
              <a:buNone/>
            </a:pPr>
            <a:r>
              <a:rPr lang="en-US" sz="1400" dirty="0"/>
              <a:t>Removal tools for turned contacts and assembly tool for crimp contacts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34C8E61-3172-4BCF-971A-DD2402D2EB58}"/>
              </a:ext>
            </a:extLst>
          </p:cNvPr>
          <p:cNvSpPr txBox="1">
            <a:spLocks/>
          </p:cNvSpPr>
          <p:nvPr/>
        </p:nvSpPr>
        <p:spPr>
          <a:xfrm>
            <a:off x="7857583" y="4178885"/>
            <a:ext cx="375451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UNIFOX-RVT PA 4  1212478</a:t>
            </a:r>
          </a:p>
          <a:p>
            <a:pPr marL="0" indent="0" algn="ctr">
              <a:buNone/>
            </a:pPr>
            <a:r>
              <a:rPr lang="en-US" dirty="0" err="1"/>
              <a:t>Unifox</a:t>
            </a:r>
            <a:r>
              <a:rPr lang="en-US" dirty="0"/>
              <a:t>-RVT PA 6 1212509</a:t>
            </a:r>
          </a:p>
          <a:p>
            <a:pPr marL="0" indent="0" algn="ctr">
              <a:buNone/>
            </a:pPr>
            <a:r>
              <a:rPr lang="en-US" sz="1400" dirty="0"/>
              <a:t>For processing plastic shield rivets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97754-4283-486D-96C8-7A3BDC0430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96" y="1848022"/>
            <a:ext cx="3309192" cy="33091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642F8C-8E6C-4071-8828-1E076D49C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087" y="1626045"/>
            <a:ext cx="2342705" cy="23427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27523D-2654-4C2E-B0BB-501C5B6B9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422" y="2765567"/>
            <a:ext cx="10795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0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UNIFOX Wire Tie Tools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34C8E61-3172-4BCF-971A-DD2402D2EB58}"/>
              </a:ext>
            </a:extLst>
          </p:cNvPr>
          <p:cNvSpPr txBox="1">
            <a:spLocks/>
          </p:cNvSpPr>
          <p:nvPr/>
        </p:nvSpPr>
        <p:spPr>
          <a:xfrm>
            <a:off x="299314" y="4547473"/>
            <a:ext cx="375451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UNIFOX-CT 4,8</a:t>
            </a:r>
          </a:p>
          <a:p>
            <a:pPr marL="0" indent="0" algn="ctr">
              <a:buNone/>
            </a:pPr>
            <a:r>
              <a:rPr lang="en-US" dirty="0"/>
              <a:t>1212475</a:t>
            </a:r>
          </a:p>
          <a:p>
            <a:pPr marL="0" indent="0" algn="ctr">
              <a:buNone/>
            </a:pPr>
            <a:r>
              <a:rPr lang="en-US" sz="1400" dirty="0"/>
              <a:t>For plastic wire ties up to 4.8 mm wide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25C03F-62C2-4E33-AEA2-51A7FCDC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8" y="1764869"/>
            <a:ext cx="2304288" cy="2414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7C5969-1DE4-48DA-9A8B-A161D6689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49" y="1503674"/>
            <a:ext cx="2700038" cy="2828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B389F7-0C7D-43DC-8232-61A027CBE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09" y="1503674"/>
            <a:ext cx="2700038" cy="2828611"/>
          </a:xfrm>
          <a:prstGeom prst="rect">
            <a:avLst/>
          </a:prstGeom>
        </p:spPr>
      </p:pic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0E5BC5A8-5BD4-4264-A7F8-6773EFE4D2D2}"/>
              </a:ext>
            </a:extLst>
          </p:cNvPr>
          <p:cNvSpPr txBox="1">
            <a:spLocks/>
          </p:cNvSpPr>
          <p:nvPr/>
        </p:nvSpPr>
        <p:spPr>
          <a:xfrm>
            <a:off x="4117438" y="4571174"/>
            <a:ext cx="375451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UNIFOX-CT 4,8P</a:t>
            </a:r>
          </a:p>
          <a:p>
            <a:pPr marL="0" indent="0" algn="ctr">
              <a:buNone/>
            </a:pPr>
            <a:r>
              <a:rPr lang="en-US" dirty="0"/>
              <a:t>1212609</a:t>
            </a:r>
          </a:p>
          <a:p>
            <a:pPr marL="0" indent="0" algn="ctr">
              <a:buNone/>
            </a:pPr>
            <a:r>
              <a:rPr lang="en-US" sz="1400" dirty="0"/>
              <a:t>For plastic wire ties up to 4.8 mm wide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E9107B4-ECD5-472F-9FD2-C824EBF6CE76}"/>
              </a:ext>
            </a:extLst>
          </p:cNvPr>
          <p:cNvSpPr txBox="1">
            <a:spLocks/>
          </p:cNvSpPr>
          <p:nvPr/>
        </p:nvSpPr>
        <p:spPr>
          <a:xfrm>
            <a:off x="8138169" y="4571174"/>
            <a:ext cx="3934225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UNIFOX-CT M 7,9</a:t>
            </a:r>
          </a:p>
          <a:p>
            <a:pPr marL="0" indent="0" algn="ctr">
              <a:buNone/>
            </a:pPr>
            <a:r>
              <a:rPr lang="en-US" dirty="0"/>
              <a:t>1212610</a:t>
            </a:r>
          </a:p>
          <a:p>
            <a:pPr marL="0" indent="0" algn="ctr">
              <a:buNone/>
            </a:pPr>
            <a:r>
              <a:rPr lang="en-US" sz="1400" dirty="0"/>
              <a:t>For stainless steel wire ties up to 7.9 mm wide</a:t>
            </a:r>
          </a:p>
        </p:txBody>
      </p:sp>
    </p:spTree>
    <p:extLst>
      <p:ext uri="{BB962C8B-B14F-4D97-AF65-F5344CB8AC3E}">
        <p14:creationId xmlns:p14="http://schemas.microsoft.com/office/powerpoint/2010/main" val="40268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UNIFOX VDE Combination Pliers and Pipe Wrenches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B2C63225-B9A1-4323-9E94-501732C8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0" t="12638" r="-12419" b="534"/>
          <a:stretch/>
        </p:blipFill>
        <p:spPr bwMode="auto">
          <a:xfrm>
            <a:off x="683550" y="2375200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1365BD3-2A54-4C86-81AC-2C783BF99A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28" t="12514" r="-10504" b="3841"/>
          <a:stretch/>
        </p:blipFill>
        <p:spPr bwMode="auto">
          <a:xfrm>
            <a:off x="3713915" y="2371926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164896BF-19D4-42D5-BB9C-788E6D15A6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09" t="12776" r="-9869" b="2317"/>
          <a:stretch/>
        </p:blipFill>
        <p:spPr bwMode="auto">
          <a:xfrm>
            <a:off x="6324331" y="1909794"/>
            <a:ext cx="2520555" cy="190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F9AD28-9A4E-49A0-A934-244F30CF5F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767" y="1674720"/>
            <a:ext cx="2117825" cy="2226940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690CFFC-2141-4ED7-A0A9-1C3404F6CA97}"/>
              </a:ext>
            </a:extLst>
          </p:cNvPr>
          <p:cNvSpPr txBox="1">
            <a:spLocks/>
          </p:cNvSpPr>
          <p:nvPr/>
        </p:nvSpPr>
        <p:spPr>
          <a:xfrm>
            <a:off x="698923" y="4002131"/>
            <a:ext cx="2249989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C VDE</a:t>
            </a:r>
          </a:p>
          <a:p>
            <a:pPr marL="0" indent="0" algn="ctr">
              <a:buNone/>
            </a:pPr>
            <a:r>
              <a:rPr lang="en-US" dirty="0"/>
              <a:t>1212202</a:t>
            </a:r>
          </a:p>
          <a:p>
            <a:pPr marL="0" indent="0" algn="ctr">
              <a:buNone/>
            </a:pPr>
            <a:r>
              <a:rPr lang="en-US" sz="1400" dirty="0"/>
              <a:t>Combination pliers, cross-notched grip area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88C8E29A-57B4-4C97-B7F9-577607228ADE}"/>
              </a:ext>
            </a:extLst>
          </p:cNvPr>
          <p:cNvSpPr txBox="1">
            <a:spLocks/>
          </p:cNvSpPr>
          <p:nvPr/>
        </p:nvSpPr>
        <p:spPr>
          <a:xfrm>
            <a:off x="3820211" y="4002130"/>
            <a:ext cx="2249989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CE VDE</a:t>
            </a:r>
          </a:p>
          <a:p>
            <a:pPr marL="0" indent="0" algn="ctr">
              <a:buNone/>
            </a:pPr>
            <a:r>
              <a:rPr lang="en-US" dirty="0"/>
              <a:t>1212203</a:t>
            </a:r>
          </a:p>
          <a:p>
            <a:pPr marL="0" indent="0" algn="ctr">
              <a:buNone/>
            </a:pPr>
            <a:r>
              <a:rPr lang="en-US" sz="1400" dirty="0"/>
              <a:t>Cross-notched grip area, integrated M8 - M10 ring wrench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D24B7541-0F3D-4CE3-995F-F42F12B95541}"/>
              </a:ext>
            </a:extLst>
          </p:cNvPr>
          <p:cNvSpPr txBox="1">
            <a:spLocks/>
          </p:cNvSpPr>
          <p:nvPr/>
        </p:nvSpPr>
        <p:spPr>
          <a:xfrm>
            <a:off x="6315324" y="4002130"/>
            <a:ext cx="2484606" cy="144000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WP</a:t>
            </a:r>
          </a:p>
          <a:p>
            <a:pPr marL="0" indent="0" algn="ctr">
              <a:buNone/>
            </a:pPr>
            <a:r>
              <a:rPr lang="en-US" dirty="0"/>
              <a:t>1212365</a:t>
            </a:r>
            <a:br>
              <a:rPr lang="en-US" dirty="0"/>
            </a:br>
            <a:r>
              <a:rPr lang="en-US" sz="1400" dirty="0"/>
              <a:t>Water pump pliers, with groove joint, grip areas with dual notching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B5D14AE-CDD2-49DC-935C-5AAEDBA7AF86}"/>
              </a:ext>
            </a:extLst>
          </p:cNvPr>
          <p:cNvSpPr txBox="1">
            <a:spLocks/>
          </p:cNvSpPr>
          <p:nvPr/>
        </p:nvSpPr>
        <p:spPr>
          <a:xfrm>
            <a:off x="9132767" y="4002129"/>
            <a:ext cx="2531687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Wrench</a:t>
            </a:r>
          </a:p>
          <a:p>
            <a:pPr marL="0" indent="0" algn="ctr">
              <a:buNone/>
            </a:pPr>
            <a:r>
              <a:rPr lang="en-US" dirty="0"/>
              <a:t>1212835</a:t>
            </a:r>
            <a:br>
              <a:rPr lang="en-US" dirty="0"/>
            </a:br>
            <a:r>
              <a:rPr lang="en-US" sz="1400" dirty="0"/>
              <a:t>Slip-joint wrench with fast adjustment</a:t>
            </a:r>
          </a:p>
        </p:txBody>
      </p:sp>
    </p:spTree>
    <p:extLst>
      <p:ext uri="{BB962C8B-B14F-4D97-AF65-F5344CB8AC3E}">
        <p14:creationId xmlns:p14="http://schemas.microsoft.com/office/powerpoint/2010/main" val="3446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UNIFOX VDE Needle &amp; Round Nose and Flat Pliers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CB952242-17C9-4434-B37E-DF1B02286A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67" t="12358" r="-8912" b="2738"/>
          <a:stretch/>
        </p:blipFill>
        <p:spPr bwMode="auto">
          <a:xfrm>
            <a:off x="294367" y="2155168"/>
            <a:ext cx="2560584" cy="193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0BEA0AF-7582-4DC9-9EA8-2BF07DD1A6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7" t="13007" r="-9272" b="47"/>
          <a:stretch/>
        </p:blipFill>
        <p:spPr bwMode="auto">
          <a:xfrm>
            <a:off x="2371344" y="2187583"/>
            <a:ext cx="2560584" cy="1932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A0A73BA-01B1-45BB-8BAE-B6BB620CC6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4" t="9132" r="-16537" b="-29"/>
          <a:stretch/>
        </p:blipFill>
        <p:spPr bwMode="auto">
          <a:xfrm>
            <a:off x="7430205" y="2155167"/>
            <a:ext cx="2646495" cy="199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9D2CA1DC-B37E-4167-991B-7F43186D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418" t="13083" r="-9460" b="-27"/>
          <a:stretch/>
        </p:blipFill>
        <p:spPr bwMode="auto">
          <a:xfrm>
            <a:off x="9474327" y="2155168"/>
            <a:ext cx="2646497" cy="199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DAE95C0-1737-43B2-A262-53F429C8F0D6}"/>
              </a:ext>
            </a:extLst>
          </p:cNvPr>
          <p:cNvSpPr txBox="1">
            <a:spLocks/>
          </p:cNvSpPr>
          <p:nvPr/>
        </p:nvSpPr>
        <p:spPr>
          <a:xfrm>
            <a:off x="525478" y="4210492"/>
            <a:ext cx="2098362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P VDE</a:t>
            </a:r>
          </a:p>
          <a:p>
            <a:pPr marL="0" indent="0" algn="ctr">
              <a:buNone/>
            </a:pPr>
            <a:r>
              <a:rPr lang="en-US" dirty="0"/>
              <a:t>1212204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Needle-nose pliers with blade, notched grip area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DDD808F-1919-40A4-B06B-15F1F8506FDD}"/>
              </a:ext>
            </a:extLst>
          </p:cNvPr>
          <p:cNvSpPr txBox="1">
            <a:spLocks/>
          </p:cNvSpPr>
          <p:nvPr/>
        </p:nvSpPr>
        <p:spPr>
          <a:xfrm>
            <a:off x="2800734" y="4210492"/>
            <a:ext cx="237062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PC VDE</a:t>
            </a:r>
          </a:p>
          <a:p>
            <a:pPr marL="0" indent="0" algn="ctr">
              <a:buNone/>
            </a:pPr>
            <a:r>
              <a:rPr lang="en-US" dirty="0"/>
              <a:t>1212205</a:t>
            </a:r>
          </a:p>
          <a:p>
            <a:pPr marL="0" indent="0" algn="ctr">
              <a:buNone/>
            </a:pPr>
            <a:r>
              <a:rPr lang="en-US" sz="1400" dirty="0"/>
              <a:t>Needle-nose pliers with blade, angled 45°, notched grip area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EA61C91D-38EE-4E96-A132-B731B509F465}"/>
              </a:ext>
            </a:extLst>
          </p:cNvPr>
          <p:cNvSpPr txBox="1">
            <a:spLocks/>
          </p:cNvSpPr>
          <p:nvPr/>
        </p:nvSpPr>
        <p:spPr>
          <a:xfrm>
            <a:off x="7586957" y="4206759"/>
            <a:ext cx="215855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F VDE</a:t>
            </a:r>
          </a:p>
          <a:p>
            <a:pPr marL="0" indent="0" algn="ctr">
              <a:buNone/>
            </a:pPr>
            <a:r>
              <a:rPr lang="en-US" dirty="0"/>
              <a:t>1212363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Flat-nose pliers, finely notched gripping surface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F00B697-01D8-4150-A585-2CEB10448007}"/>
              </a:ext>
            </a:extLst>
          </p:cNvPr>
          <p:cNvSpPr txBox="1">
            <a:spLocks/>
          </p:cNvSpPr>
          <p:nvPr/>
        </p:nvSpPr>
        <p:spPr>
          <a:xfrm>
            <a:off x="9902264" y="4206095"/>
            <a:ext cx="215855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R VDE</a:t>
            </a:r>
          </a:p>
          <a:p>
            <a:pPr marL="0" indent="0" algn="ctr">
              <a:buNone/>
            </a:pPr>
            <a:r>
              <a:rPr lang="en-US" dirty="0"/>
              <a:t>1212364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Round-nose pliers, finely notched grip area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A6C92-0A74-4DAE-A215-036F09969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88" y="2097326"/>
            <a:ext cx="1928464" cy="2020296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026146AE-C50F-41AE-8A79-91A5C79F637D}"/>
              </a:ext>
            </a:extLst>
          </p:cNvPr>
          <p:cNvSpPr txBox="1">
            <a:spLocks/>
          </p:cNvSpPr>
          <p:nvPr/>
        </p:nvSpPr>
        <p:spPr>
          <a:xfrm>
            <a:off x="5196188" y="4209728"/>
            <a:ext cx="237062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UNIFOX – PE VDE</a:t>
            </a:r>
          </a:p>
          <a:p>
            <a:pPr marL="0" indent="0" algn="ctr">
              <a:buNone/>
            </a:pPr>
            <a:r>
              <a:rPr lang="en-US" dirty="0"/>
              <a:t>1212529</a:t>
            </a:r>
          </a:p>
          <a:p>
            <a:pPr marL="0" indent="0" algn="ctr">
              <a:buNone/>
            </a:pPr>
            <a:r>
              <a:rPr lang="en-US" sz="1400" dirty="0"/>
              <a:t>Needle-nose pliers with blade, angled design, opening spring and locking device.  Wire stripping for 1.5 mm² and 2.5 mm², integrated M8-M10 ring wrench</a:t>
            </a:r>
          </a:p>
        </p:txBody>
      </p:sp>
    </p:spTree>
    <p:extLst>
      <p:ext uri="{BB962C8B-B14F-4D97-AF65-F5344CB8AC3E}">
        <p14:creationId xmlns:p14="http://schemas.microsoft.com/office/powerpoint/2010/main" val="674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>
            <a:extLst>
              <a:ext uri="{FF2B5EF4-FFF2-40B4-BE49-F238E27FC236}">
                <a16:creationId xmlns:a16="http://schemas.microsoft.com/office/drawing/2014/main" id="{C5E9BD51-9C09-4A9D-A8E8-210486C5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4" t="12990" r="-10166" b="181"/>
          <a:stretch/>
        </p:blipFill>
        <p:spPr bwMode="auto">
          <a:xfrm>
            <a:off x="7866192" y="1719372"/>
            <a:ext cx="2646719" cy="199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854224B-7FF2-44F1-A47A-94D815B04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94" y="1687181"/>
            <a:ext cx="1988292" cy="20812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EE511-0A48-4114-BEEF-1C16076B3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151" y="1931947"/>
            <a:ext cx="1988292" cy="2081204"/>
          </a:xfrm>
          <a:prstGeom prst="rect">
            <a:avLst/>
          </a:prstGeom>
        </p:spPr>
      </p:pic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Wire Insulation Stripping Tools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F3C0F6-50F6-48C2-B35E-A13858A6A2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50" y="1745806"/>
            <a:ext cx="2161132" cy="2262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97714D-895E-46A7-A738-549EF3F431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28" y="1694282"/>
            <a:ext cx="1988292" cy="2081204"/>
          </a:xfrm>
          <a:prstGeom prst="rect">
            <a:avLst/>
          </a:prstGeom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7BB385A-BA51-4107-BDED-E02B4A0DF4F5}"/>
              </a:ext>
            </a:extLst>
          </p:cNvPr>
          <p:cNvSpPr txBox="1">
            <a:spLocks/>
          </p:cNvSpPr>
          <p:nvPr/>
        </p:nvSpPr>
        <p:spPr>
          <a:xfrm>
            <a:off x="301316" y="4264825"/>
            <a:ext cx="2902069" cy="1260561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10  1212150</a:t>
            </a:r>
          </a:p>
          <a:p>
            <a:pPr marL="0" indent="0" algn="ctr">
              <a:buNone/>
            </a:pPr>
            <a:r>
              <a:rPr lang="en-US" dirty="0"/>
              <a:t>WIREFOX-E 10  1212706</a:t>
            </a:r>
          </a:p>
          <a:p>
            <a:pPr marL="0" indent="0" algn="ctr">
              <a:buNone/>
            </a:pPr>
            <a:r>
              <a:rPr lang="en-US" dirty="0"/>
              <a:t>34-8 AWG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FE772CB4-2BFA-44A0-92A4-9BE97EE3CFAE}"/>
              </a:ext>
            </a:extLst>
          </p:cNvPr>
          <p:cNvSpPr txBox="1">
            <a:spLocks/>
          </p:cNvSpPr>
          <p:nvPr/>
        </p:nvSpPr>
        <p:spPr>
          <a:xfrm>
            <a:off x="4681634" y="3826058"/>
            <a:ext cx="3091122" cy="2717911"/>
          </a:xfrm>
          <a:prstGeom prst="rect">
            <a:avLst/>
          </a:prstGeom>
        </p:spPr>
        <p:txBody>
          <a:bodyPr vert="horz" lIns="0" tIns="36000" rIns="0" bIns="36000" rtlCol="0">
            <a:noAutofit/>
          </a:bodyPr>
          <a:lstStyle>
            <a:lvl1pPr marL="0" indent="0" algn="ctr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432000" indent="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648000" indent="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864000" indent="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r>
              <a:rPr lang="en-US" dirty="0"/>
              <a:t>28-12 AWG</a:t>
            </a:r>
          </a:p>
          <a:p>
            <a:r>
              <a:rPr lang="en-US" dirty="0"/>
              <a:t>WIREFOX – 4  1212159</a:t>
            </a:r>
          </a:p>
          <a:p>
            <a:r>
              <a:rPr lang="en-US" dirty="0"/>
              <a:t>WIREFOX-E 4  1212704</a:t>
            </a:r>
          </a:p>
          <a:p>
            <a:r>
              <a:rPr lang="en-US" dirty="0"/>
              <a:t>16-8 AWG</a:t>
            </a:r>
          </a:p>
          <a:p>
            <a:r>
              <a:rPr lang="en-US" dirty="0"/>
              <a:t>WIREFOX – 6SC 1212158</a:t>
            </a:r>
          </a:p>
          <a:p>
            <a:r>
              <a:rPr lang="en-US" dirty="0"/>
              <a:t>WIREFOX-E 6SC 1212705</a:t>
            </a:r>
          </a:p>
          <a:p>
            <a:r>
              <a:rPr lang="en-US" dirty="0"/>
              <a:t>16-8 AWG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41429CFF-82A6-400B-918F-15A9573618AD}"/>
              </a:ext>
            </a:extLst>
          </p:cNvPr>
          <p:cNvSpPr txBox="1">
            <a:spLocks/>
          </p:cNvSpPr>
          <p:nvPr/>
        </p:nvSpPr>
        <p:spPr>
          <a:xfrm>
            <a:off x="8996241" y="3897778"/>
            <a:ext cx="2894443" cy="129925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16  1212155</a:t>
            </a:r>
          </a:p>
          <a:p>
            <a:pPr marL="0" indent="0" algn="ctr">
              <a:buNone/>
            </a:pPr>
            <a:r>
              <a:rPr lang="en-US" dirty="0"/>
              <a:t>WIREFOX-E 16  1212707</a:t>
            </a:r>
          </a:p>
          <a:p>
            <a:pPr marL="0" indent="0" algn="ctr">
              <a:buNone/>
            </a:pPr>
            <a:r>
              <a:rPr lang="en-US" dirty="0"/>
              <a:t>12-5 AWG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8BA34AE-DA4F-482A-8071-46845614B0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12" y="1538309"/>
            <a:ext cx="2002563" cy="2096142"/>
          </a:xfrm>
          <a:prstGeom prst="rect">
            <a:avLst/>
          </a:prstGeom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5265CB6-9F89-4124-A284-55E4315BF724}"/>
              </a:ext>
            </a:extLst>
          </p:cNvPr>
          <p:cNvSpPr txBox="1">
            <a:spLocks/>
          </p:cNvSpPr>
          <p:nvPr/>
        </p:nvSpPr>
        <p:spPr>
          <a:xfrm>
            <a:off x="1171636" y="2876865"/>
            <a:ext cx="1521662" cy="36495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Flat blade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BD30CE4-A0FC-4998-AAD7-4CA076ECB20E}"/>
              </a:ext>
            </a:extLst>
          </p:cNvPr>
          <p:cNvSpPr txBox="1">
            <a:spLocks/>
          </p:cNvSpPr>
          <p:nvPr/>
        </p:nvSpPr>
        <p:spPr>
          <a:xfrm>
            <a:off x="5393065" y="2790074"/>
            <a:ext cx="1521662" cy="36495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V-blade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8CA882B6-2303-43FB-A18A-A8E7056594DE}"/>
              </a:ext>
            </a:extLst>
          </p:cNvPr>
          <p:cNvSpPr txBox="1">
            <a:spLocks/>
          </p:cNvSpPr>
          <p:nvPr/>
        </p:nvSpPr>
        <p:spPr>
          <a:xfrm>
            <a:off x="9437892" y="2790074"/>
            <a:ext cx="1521662" cy="36495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Oval blade</a:t>
            </a:r>
          </a:p>
        </p:txBody>
      </p:sp>
    </p:spTree>
    <p:extLst>
      <p:ext uri="{BB962C8B-B14F-4D97-AF65-F5344CB8AC3E}">
        <p14:creationId xmlns:p14="http://schemas.microsoft.com/office/powerpoint/2010/main" val="31812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Features and Benefits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CC07964-30E5-4C13-A36E-9033D91F8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941" y="1437166"/>
            <a:ext cx="4459879" cy="445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851C335-B20C-40FE-84D6-344A4BADF4C1}"/>
              </a:ext>
            </a:extLst>
          </p:cNvPr>
          <p:cNvGrpSpPr/>
          <p:nvPr/>
        </p:nvGrpSpPr>
        <p:grpSpPr>
          <a:xfrm rot="5400000">
            <a:off x="4195010" y="2844303"/>
            <a:ext cx="4459881" cy="1645608"/>
            <a:chOff x="299620" y="3348095"/>
            <a:chExt cx="4009688" cy="1205620"/>
          </a:xfrm>
        </p:grpSpPr>
        <p:pic>
          <p:nvPicPr>
            <p:cNvPr id="24" name="Picture 19" descr="2009-01-20_CA Leiterenden">
              <a:extLst>
                <a:ext uri="{FF2B5EF4-FFF2-40B4-BE49-F238E27FC236}">
                  <a16:creationId xmlns:a16="http://schemas.microsoft.com/office/drawing/2014/main" id="{D4D53DBE-B6CA-4DA0-94EB-ED5F6B5FC4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68" r="17586" b="15205"/>
            <a:stretch/>
          </p:blipFill>
          <p:spPr bwMode="auto">
            <a:xfrm>
              <a:off x="1687769" y="3348095"/>
              <a:ext cx="2621539" cy="1095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6" name="Group 18">
              <a:extLst>
                <a:ext uri="{FF2B5EF4-FFF2-40B4-BE49-F238E27FC236}">
                  <a16:creationId xmlns:a16="http://schemas.microsoft.com/office/drawing/2014/main" id="{1000EC7C-D1F2-4B8F-AE0F-FD07830ABD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620" y="3363735"/>
              <a:ext cx="2486190" cy="1189980"/>
              <a:chOff x="3141" y="1027"/>
              <a:chExt cx="2506" cy="1224"/>
            </a:xfrm>
          </p:grpSpPr>
          <p:pic>
            <p:nvPicPr>
              <p:cNvPr id="29" name="Picture 11" descr="2009-01-22_diverse Fotos 012">
                <a:extLst>
                  <a:ext uri="{FF2B5EF4-FFF2-40B4-BE49-F238E27FC236}">
                    <a16:creationId xmlns:a16="http://schemas.microsoft.com/office/drawing/2014/main" id="{976576E8-5119-4B4B-90DF-7A0B6D4C8B7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1" y="1027"/>
                <a:ext cx="1385" cy="1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15" descr="2009-01-22_diverse Fotos 009">
                <a:extLst>
                  <a:ext uri="{FF2B5EF4-FFF2-40B4-BE49-F238E27FC236}">
                    <a16:creationId xmlns:a16="http://schemas.microsoft.com/office/drawing/2014/main" id="{6A4A53BE-2F46-44B6-BC8A-C63215025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412174">
                <a:off x="3650" y="1072"/>
                <a:ext cx="1498" cy="1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16" descr="2009-01-22_diverse Fotos 011">
                <a:extLst>
                  <a:ext uri="{FF2B5EF4-FFF2-40B4-BE49-F238E27FC236}">
                    <a16:creationId xmlns:a16="http://schemas.microsoft.com/office/drawing/2014/main" id="{9D76C4EE-45C7-450F-B27E-F17C344E3E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516865">
                <a:off x="4094" y="1117"/>
                <a:ext cx="1553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0863F778-592F-45E1-A27E-FF32B902EFE5}"/>
              </a:ext>
            </a:extLst>
          </p:cNvPr>
          <p:cNvSpPr txBox="1">
            <a:spLocks/>
          </p:cNvSpPr>
          <p:nvPr/>
        </p:nvSpPr>
        <p:spPr>
          <a:xfrm>
            <a:off x="550872" y="1979927"/>
            <a:ext cx="4847829" cy="332287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de-DE" dirty="0"/>
              <a:t>Stripping and dismantling</a:t>
            </a:r>
          </a:p>
          <a:p>
            <a:pPr lvl="1">
              <a:spcBef>
                <a:spcPts val="600"/>
              </a:spcBef>
              <a:buClr>
                <a:schemeClr val="folHlink"/>
              </a:buClr>
            </a:pPr>
            <a:r>
              <a:rPr lang="de-DE" dirty="0"/>
              <a:t>of standard cables </a:t>
            </a:r>
          </a:p>
          <a:p>
            <a:pPr lvl="1">
              <a:spcBef>
                <a:spcPts val="600"/>
              </a:spcBef>
              <a:buClr>
                <a:schemeClr val="folHlink"/>
              </a:buClr>
            </a:pPr>
            <a:r>
              <a:rPr lang="de-DE" dirty="0"/>
              <a:t>and conductors</a:t>
            </a:r>
          </a:p>
          <a:p>
            <a:pPr>
              <a:spcBef>
                <a:spcPts val="600"/>
              </a:spcBef>
            </a:pPr>
            <a:r>
              <a:rPr lang="de-DE" dirty="0"/>
              <a:t> Integrated cutter</a:t>
            </a:r>
          </a:p>
          <a:p>
            <a:pPr>
              <a:spcBef>
                <a:spcPts val="600"/>
              </a:spcBef>
            </a:pPr>
            <a:r>
              <a:rPr lang="de-DE" dirty="0"/>
              <a:t> Ergonomic design</a:t>
            </a:r>
          </a:p>
          <a:p>
            <a:pPr>
              <a:spcBef>
                <a:spcPts val="600"/>
              </a:spcBef>
            </a:pPr>
            <a:r>
              <a:rPr lang="de-DE" dirty="0"/>
              <a:t> Blades replaceable and interchangeable</a:t>
            </a:r>
          </a:p>
          <a:p>
            <a:pPr>
              <a:spcBef>
                <a:spcPts val="600"/>
              </a:spcBef>
            </a:pPr>
            <a:r>
              <a:rPr lang="de-DE" dirty="0"/>
              <a:t> Non-slip handles</a:t>
            </a:r>
          </a:p>
          <a:p>
            <a:pPr>
              <a:spcBef>
                <a:spcPts val="600"/>
              </a:spcBef>
            </a:pPr>
            <a:r>
              <a:rPr lang="de-DE" dirty="0"/>
              <a:t> Special blade geometry</a:t>
            </a:r>
          </a:p>
        </p:txBody>
      </p:sp>
    </p:spTree>
    <p:extLst>
      <p:ext uri="{BB962C8B-B14F-4D97-AF65-F5344CB8AC3E}">
        <p14:creationId xmlns:p14="http://schemas.microsoft.com/office/powerpoint/2010/main" val="14780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Competitor Comparison</a:t>
            </a:r>
          </a:p>
        </p:txBody>
      </p:sp>
      <p:pic>
        <p:nvPicPr>
          <p:cNvPr id="12" name="Picture 97" descr="KleinTools_Abisolier">
            <a:extLst>
              <a:ext uri="{FF2B5EF4-FFF2-40B4-BE49-F238E27FC236}">
                <a16:creationId xmlns:a16="http://schemas.microsoft.com/office/drawing/2014/main" id="{A17ADF04-E960-4D53-BC50-8FA1C68B7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334" y="1909794"/>
            <a:ext cx="1053670" cy="139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7DA9CF-8F70-4D77-9749-08AAE13DB6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2257" y="1794076"/>
            <a:ext cx="1518388" cy="1518388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C21F1EB-33BF-4032-A130-1FA116DD4EC7}"/>
              </a:ext>
            </a:extLst>
          </p:cNvPr>
          <p:cNvSpPr txBox="1">
            <a:spLocks/>
          </p:cNvSpPr>
          <p:nvPr/>
        </p:nvSpPr>
        <p:spPr>
          <a:xfrm>
            <a:off x="8793663" y="1520152"/>
            <a:ext cx="1764155" cy="543778"/>
          </a:xfrm>
          <a:prstGeom prst="rect">
            <a:avLst/>
          </a:prstGeom>
        </p:spPr>
        <p:txBody>
          <a:bodyPr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The others….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47EF5BD-5599-405B-B261-0CA6B565DCE1}"/>
              </a:ext>
            </a:extLst>
          </p:cNvPr>
          <p:cNvSpPr txBox="1">
            <a:spLocks/>
          </p:cNvSpPr>
          <p:nvPr/>
        </p:nvSpPr>
        <p:spPr>
          <a:xfrm>
            <a:off x="7475918" y="3606674"/>
            <a:ext cx="3880086" cy="2088290"/>
          </a:xfrm>
          <a:prstGeom prst="rect">
            <a:avLst/>
          </a:prstGeom>
        </p:spPr>
        <p:txBody>
          <a:bodyPr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Nested die – specific AWG in each groove</a:t>
            </a:r>
          </a:p>
          <a:p>
            <a:pPr>
              <a:spcBef>
                <a:spcPts val="600"/>
              </a:spcBef>
            </a:pPr>
            <a:r>
              <a:rPr lang="en-US" dirty="0"/>
              <a:t>Inconsistent strip length</a:t>
            </a:r>
          </a:p>
          <a:p>
            <a:pPr>
              <a:spcBef>
                <a:spcPts val="600"/>
              </a:spcBef>
            </a:pPr>
            <a:r>
              <a:rPr lang="en-US" dirty="0"/>
              <a:t>Minimal AWG range</a:t>
            </a:r>
          </a:p>
          <a:p>
            <a:pPr>
              <a:spcBef>
                <a:spcPts val="600"/>
              </a:spcBef>
            </a:pPr>
            <a:r>
              <a:rPr lang="en-US" dirty="0"/>
              <a:t>Non-adjustable for insulation thickness or grip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CC064FA-CD98-4D3C-AF59-A552CAAD6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1" y="2313827"/>
            <a:ext cx="2811473" cy="6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7" descr="wirefox 10">
            <a:extLst>
              <a:ext uri="{FF2B5EF4-FFF2-40B4-BE49-F238E27FC236}">
                <a16:creationId xmlns:a16="http://schemas.microsoft.com/office/drawing/2014/main" id="{2C1F86B7-4790-4818-93C9-C4BD28805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963" y="1499071"/>
            <a:ext cx="1792382" cy="17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BE0F6BC-2667-47D8-910E-7B4C2080B915}"/>
              </a:ext>
            </a:extLst>
          </p:cNvPr>
          <p:cNvSpPr txBox="1">
            <a:spLocks/>
          </p:cNvSpPr>
          <p:nvPr/>
        </p:nvSpPr>
        <p:spPr>
          <a:xfrm>
            <a:off x="5817033" y="2769948"/>
            <a:ext cx="635387" cy="445926"/>
          </a:xfrm>
          <a:prstGeom prst="rect">
            <a:avLst/>
          </a:prstGeom>
        </p:spPr>
        <p:txBody>
          <a:bodyPr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VS.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5E1A66D-7E97-4100-A003-4F36003DB4C1}"/>
              </a:ext>
            </a:extLst>
          </p:cNvPr>
          <p:cNvSpPr txBox="1">
            <a:spLocks/>
          </p:cNvSpPr>
          <p:nvPr/>
        </p:nvSpPr>
        <p:spPr>
          <a:xfrm>
            <a:off x="513995" y="3261367"/>
            <a:ext cx="4555719" cy="3129566"/>
          </a:xfrm>
          <a:prstGeom prst="rect">
            <a:avLst/>
          </a:prstGeom>
        </p:spPr>
        <p:txBody>
          <a:bodyPr/>
          <a:lstStyle>
            <a:lvl1pPr marL="144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2pPr>
            <a:lvl3pPr marL="576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792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1008000" indent="-144000" algn="l" rtl="0" eaLnBrk="1" fontAlgn="base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1224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1440000" indent="-14400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1512000" indent="0" algn="l" rtl="0" eaLnBrk="1" fontAlgn="base" hangingPunct="1">
              <a:spcBef>
                <a:spcPts val="9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None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1872000" indent="-144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Open die -  accepts a range of AWG’s</a:t>
            </a:r>
          </a:p>
          <a:p>
            <a:pPr>
              <a:spcBef>
                <a:spcPts val="600"/>
              </a:spcBef>
            </a:pPr>
            <a:r>
              <a:rPr lang="en-US" dirty="0"/>
              <a:t>Consistent strip length</a:t>
            </a:r>
          </a:p>
          <a:p>
            <a:pPr>
              <a:spcBef>
                <a:spcPts val="600"/>
              </a:spcBef>
            </a:pPr>
            <a:r>
              <a:rPr lang="en-US" dirty="0"/>
              <a:t>Replaceable and interchangeable dies</a:t>
            </a:r>
          </a:p>
          <a:p>
            <a:pPr>
              <a:spcBef>
                <a:spcPts val="600"/>
              </a:spcBef>
            </a:pPr>
            <a:r>
              <a:rPr lang="en-US" dirty="0"/>
              <a:t>Wide range of AWG’s</a:t>
            </a:r>
          </a:p>
          <a:p>
            <a:pPr>
              <a:spcBef>
                <a:spcPts val="600"/>
              </a:spcBef>
            </a:pPr>
            <a:r>
              <a:rPr lang="en-US" dirty="0"/>
              <a:t>Integrated cutter</a:t>
            </a:r>
          </a:p>
          <a:p>
            <a:pPr>
              <a:spcBef>
                <a:spcPts val="600"/>
              </a:spcBef>
            </a:pPr>
            <a:r>
              <a:rPr lang="en-US" dirty="0"/>
              <a:t>2-component handles</a:t>
            </a:r>
          </a:p>
          <a:p>
            <a:pPr>
              <a:spcBef>
                <a:spcPts val="600"/>
              </a:spcBef>
            </a:pPr>
            <a:r>
              <a:rPr lang="en-US" dirty="0"/>
              <a:t>Insulation thickness and grip strength adjustable</a:t>
            </a:r>
          </a:p>
          <a:p>
            <a:pPr>
              <a:spcBef>
                <a:spcPts val="600"/>
              </a:spcBef>
            </a:pPr>
            <a:r>
              <a:rPr lang="en-US" dirty="0"/>
              <a:t>Wide AWG range</a:t>
            </a:r>
          </a:p>
        </p:txBody>
      </p:sp>
    </p:spTree>
    <p:extLst>
      <p:ext uri="{BB962C8B-B14F-4D97-AF65-F5344CB8AC3E}">
        <p14:creationId xmlns:p14="http://schemas.microsoft.com/office/powerpoint/2010/main" val="5779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Special Insulation Stripping Tools</a:t>
            </a: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B7006FB1-5B13-44F1-91A3-5EBDF859F7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34" t="13065" r="-7814" b="105"/>
          <a:stretch/>
        </p:blipFill>
        <p:spPr bwMode="auto">
          <a:xfrm>
            <a:off x="0" y="1834817"/>
            <a:ext cx="2857210" cy="21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F768E0AF-6D5A-428D-9C79-CC0C50CB5F9A}"/>
              </a:ext>
            </a:extLst>
          </p:cNvPr>
          <p:cNvSpPr txBox="1">
            <a:spLocks/>
          </p:cNvSpPr>
          <p:nvPr/>
        </p:nvSpPr>
        <p:spPr>
          <a:xfrm>
            <a:off x="351100" y="4313467"/>
            <a:ext cx="3091122" cy="156369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16-1  1212157</a:t>
            </a:r>
          </a:p>
          <a:p>
            <a:pPr marL="0" indent="0" algn="ctr">
              <a:buNone/>
            </a:pPr>
            <a:r>
              <a:rPr lang="en-US" dirty="0"/>
              <a:t>WIREFOX SAC  1212623</a:t>
            </a:r>
          </a:p>
          <a:p>
            <a:pPr marL="0" indent="0" algn="ctr">
              <a:buNone/>
            </a:pPr>
            <a:r>
              <a:rPr lang="en-US" dirty="0"/>
              <a:t>WIREFOX SAC-1  1212757</a:t>
            </a:r>
          </a:p>
          <a:p>
            <a:pPr marL="0" indent="0" algn="ctr">
              <a:buNone/>
            </a:pPr>
            <a:r>
              <a:rPr lang="en-US" sz="1400" dirty="0"/>
              <a:t>Sensor/Actuator Cable stripper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C19BC4C3-300E-4B7C-8887-C0BF4E1C75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3956"/>
          <a:stretch/>
        </p:blipFill>
        <p:spPr bwMode="auto">
          <a:xfrm>
            <a:off x="9270100" y="1889185"/>
            <a:ext cx="2636655" cy="198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4145E7C-2413-4215-B852-B3C176244F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3956"/>
          <a:stretch/>
        </p:blipFill>
        <p:spPr bwMode="auto">
          <a:xfrm>
            <a:off x="6419602" y="1989000"/>
            <a:ext cx="2524962" cy="1905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">
            <a:extLst>
              <a:ext uri="{FF2B5EF4-FFF2-40B4-BE49-F238E27FC236}">
                <a16:creationId xmlns:a16="http://schemas.microsoft.com/office/drawing/2014/main" id="{3F64AD39-1FBE-46B4-BEA3-03CCF1373A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6" b="13956"/>
          <a:stretch/>
        </p:blipFill>
        <p:spPr bwMode="auto">
          <a:xfrm>
            <a:off x="3457411" y="1904711"/>
            <a:ext cx="2636655" cy="198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33874337-A60B-401B-84F7-69DA40E6E0EC}"/>
              </a:ext>
            </a:extLst>
          </p:cNvPr>
          <p:cNvSpPr txBox="1">
            <a:spLocks/>
          </p:cNvSpPr>
          <p:nvPr/>
        </p:nvSpPr>
        <p:spPr>
          <a:xfrm>
            <a:off x="9449225" y="4281620"/>
            <a:ext cx="2278403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10 VDE</a:t>
            </a:r>
          </a:p>
          <a:p>
            <a:pPr marL="0" indent="0" algn="ctr">
              <a:buNone/>
            </a:pPr>
            <a:r>
              <a:rPr lang="en-US" sz="1400" dirty="0"/>
              <a:t>For stripping conductors with a cross section of up to 10 mm²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6C7833A5-A1FB-4086-A2D6-410AB27ADFAE}"/>
              </a:ext>
            </a:extLst>
          </p:cNvPr>
          <p:cNvSpPr txBox="1">
            <a:spLocks/>
          </p:cNvSpPr>
          <p:nvPr/>
        </p:nvSpPr>
        <p:spPr>
          <a:xfrm>
            <a:off x="6926625" y="4281621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D SHIELD</a:t>
            </a:r>
          </a:p>
          <a:p>
            <a:pPr marL="0" indent="0" algn="ctr">
              <a:buNone/>
            </a:pPr>
            <a:r>
              <a:rPr lang="en-US" sz="1400" dirty="0"/>
              <a:t>For Cable Cutouts and Shield Connections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FB4CAB4C-55A2-414E-A86D-1BDF8A62FB26}"/>
              </a:ext>
            </a:extLst>
          </p:cNvPr>
          <p:cNvSpPr txBox="1">
            <a:spLocks/>
          </p:cNvSpPr>
          <p:nvPr/>
        </p:nvSpPr>
        <p:spPr>
          <a:xfrm>
            <a:off x="3950001" y="4286814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ASI</a:t>
            </a:r>
          </a:p>
          <a:p>
            <a:pPr marL="0" indent="0" algn="ctr">
              <a:buNone/>
            </a:pPr>
            <a:r>
              <a:rPr lang="de-DE" sz="1400" dirty="0"/>
              <a:t>For AS-Interface Flat-ribbon Conductors</a:t>
            </a:r>
            <a:endParaRPr lang="en-US" sz="1400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61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EE22CE6-8C0C-4BFF-AA9D-83F1681B9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TOOL fox: The right tool for every application</a:t>
            </a:r>
          </a:p>
        </p:txBody>
      </p:sp>
      <p:sp>
        <p:nvSpPr>
          <p:cNvPr id="4" name="Titel"/>
          <p:cNvSpPr>
            <a:spLocks noGrp="1"/>
          </p:cNvSpPr>
          <p:nvPr>
            <p:ph type="title"/>
          </p:nvPr>
        </p:nvSpPr>
        <p:spPr bwMode="gray">
          <a:xfrm>
            <a:off x="549346" y="906992"/>
            <a:ext cx="11089444" cy="647849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41A0883-C35B-4589-8022-0BAA735C21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  <a:p>
            <a:pPr lvl="1"/>
            <a:r>
              <a:rPr lang="en-US" dirty="0"/>
              <a:t>CUTFOX cutting tools</a:t>
            </a:r>
          </a:p>
          <a:p>
            <a:pPr lvl="1"/>
            <a:r>
              <a:rPr lang="en-US" dirty="0"/>
              <a:t>UNIFOX universal cutters &amp; pliers</a:t>
            </a:r>
          </a:p>
          <a:p>
            <a:pPr lvl="1"/>
            <a:r>
              <a:rPr lang="en-US" dirty="0"/>
              <a:t>WIREFOX stripping tools</a:t>
            </a:r>
          </a:p>
          <a:p>
            <a:pPr lvl="1"/>
            <a:r>
              <a:rPr lang="en-US" dirty="0"/>
              <a:t>CRIMPFOX crimping tools</a:t>
            </a:r>
          </a:p>
          <a:p>
            <a:pPr lvl="1"/>
            <a:r>
              <a:rPr lang="en-US" dirty="0"/>
              <a:t>SCREWFOX screwdrivers</a:t>
            </a:r>
          </a:p>
          <a:p>
            <a:pPr lvl="1"/>
            <a:r>
              <a:rPr lang="en-US" dirty="0"/>
              <a:t>MICROFOX electronic cutters &amp; pliers</a:t>
            </a:r>
          </a:p>
          <a:p>
            <a:r>
              <a:rPr lang="en-US" dirty="0"/>
              <a:t>Tool &amp; Crimp Sets</a:t>
            </a:r>
          </a:p>
          <a:p>
            <a:r>
              <a:rPr lang="en-US" dirty="0"/>
              <a:t>Semi-Automatics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7AABC9D-7AAF-4BE8-9A1C-C48718267D9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2" r="240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1341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Multiconductor and Large Diameter Insulation 				Stripping Tools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08919A53-BE78-4826-9D12-295255F822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8" t="8641" r="-11278" b="920"/>
          <a:stretch/>
        </p:blipFill>
        <p:spPr bwMode="auto">
          <a:xfrm>
            <a:off x="2394373" y="1818580"/>
            <a:ext cx="2738124" cy="206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D3CD410C-22BE-4267-BD78-9D1F3FF80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61" t="9060" r="-14324" b="-25"/>
          <a:stretch/>
        </p:blipFill>
        <p:spPr bwMode="auto">
          <a:xfrm>
            <a:off x="7602807" y="2098423"/>
            <a:ext cx="2092388" cy="157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76BC5935-7641-4409-84A5-F75D18630BE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9" t="9041" r="-10654" b="976"/>
          <a:stretch/>
        </p:blipFill>
        <p:spPr bwMode="auto">
          <a:xfrm>
            <a:off x="4915226" y="2139452"/>
            <a:ext cx="2092388" cy="157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1A0DA6D-A7BC-4466-A233-B56C6F39B7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10" t="9132" r="-14177" b="-28"/>
          <a:stretch/>
        </p:blipFill>
        <p:spPr bwMode="auto">
          <a:xfrm>
            <a:off x="9800932" y="1802705"/>
            <a:ext cx="2391068" cy="180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D590EC0A-66EB-4DAE-A345-DFE157E51A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1651"/>
          <a:stretch/>
        </p:blipFill>
        <p:spPr bwMode="auto">
          <a:xfrm>
            <a:off x="255759" y="1870740"/>
            <a:ext cx="2391068" cy="217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54CD432B-93AF-4BCF-AEB3-3E45ED8F7BA1}"/>
              </a:ext>
            </a:extLst>
          </p:cNvPr>
          <p:cNvSpPr txBox="1">
            <a:spLocks/>
          </p:cNvSpPr>
          <p:nvPr/>
        </p:nvSpPr>
        <p:spPr>
          <a:xfrm>
            <a:off x="2495927" y="4289121"/>
            <a:ext cx="2088861" cy="1446831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- D 13</a:t>
            </a:r>
          </a:p>
          <a:p>
            <a:pPr marL="0" indent="0" algn="ctr">
              <a:buNone/>
            </a:pPr>
            <a:r>
              <a:rPr lang="en-US" dirty="0"/>
              <a:t>1212162</a:t>
            </a:r>
          </a:p>
          <a:p>
            <a:pPr marL="0" indent="0" algn="ctr">
              <a:buNone/>
            </a:pPr>
            <a:r>
              <a:rPr lang="en-US" sz="1400" dirty="0"/>
              <a:t>Stripping tool, for stripping installation lines of Ø 8 - 13 mm 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EE6ED42C-30A8-4E61-99E7-E375E2D9EFF0}"/>
              </a:ext>
            </a:extLst>
          </p:cNvPr>
          <p:cNvSpPr txBox="1">
            <a:spLocks/>
          </p:cNvSpPr>
          <p:nvPr/>
        </p:nvSpPr>
        <p:spPr>
          <a:xfrm>
            <a:off x="7602807" y="4270385"/>
            <a:ext cx="2391068" cy="188846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D 11</a:t>
            </a:r>
          </a:p>
          <a:p>
            <a:pPr marL="0" indent="0" algn="ctr">
              <a:buNone/>
            </a:pPr>
            <a:r>
              <a:rPr lang="en-US" dirty="0"/>
              <a:t>1212160</a:t>
            </a:r>
          </a:p>
          <a:p>
            <a:pPr marL="0" indent="0" algn="ctr">
              <a:buNone/>
            </a:pPr>
            <a:r>
              <a:rPr lang="en-US" sz="1400" dirty="0"/>
              <a:t>Stripping tool, for stripping multicore signal, control and fiberglass wires of Ø 2.5 - 11 mm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FC23020-BC9E-4482-9CBC-992BA27C92F1}"/>
              </a:ext>
            </a:extLst>
          </p:cNvPr>
          <p:cNvSpPr txBox="1">
            <a:spLocks/>
          </p:cNvSpPr>
          <p:nvPr/>
        </p:nvSpPr>
        <p:spPr>
          <a:xfrm>
            <a:off x="4711173" y="4288837"/>
            <a:ext cx="2638864" cy="242959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D SR 6</a:t>
            </a:r>
          </a:p>
          <a:p>
            <a:pPr marL="0" indent="0" algn="ctr">
              <a:buNone/>
            </a:pPr>
            <a:r>
              <a:rPr lang="en-US" dirty="0"/>
              <a:t>1212507</a:t>
            </a:r>
          </a:p>
          <a:p>
            <a:pPr marL="0" indent="0" algn="ctr">
              <a:buNone/>
            </a:pPr>
            <a:r>
              <a:rPr lang="en-US" dirty="0"/>
              <a:t>WIREFOX – D SR 6-1 </a:t>
            </a:r>
          </a:p>
          <a:p>
            <a:pPr marL="0" indent="0" algn="ctr">
              <a:buNone/>
            </a:pPr>
            <a:r>
              <a:rPr lang="en-US" dirty="0"/>
              <a:t>1212511</a:t>
            </a:r>
          </a:p>
          <a:p>
            <a:pPr marL="0" indent="0" algn="ctr">
              <a:buNone/>
            </a:pPr>
            <a:r>
              <a:rPr lang="en-US" sz="1400" dirty="0"/>
              <a:t>Stripping tool, for 2.5 - 6 mm² solar cables, 8.5 mm or 15 mm stripping length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66B8A21-F674-4DB1-9FED-C8B43D285B5A}"/>
              </a:ext>
            </a:extLst>
          </p:cNvPr>
          <p:cNvSpPr txBox="1">
            <a:spLocks/>
          </p:cNvSpPr>
          <p:nvPr/>
        </p:nvSpPr>
        <p:spPr>
          <a:xfrm>
            <a:off x="10042378" y="4240122"/>
            <a:ext cx="2088861" cy="188846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– D 16</a:t>
            </a:r>
          </a:p>
          <a:p>
            <a:pPr marL="0" indent="0" algn="ctr">
              <a:buNone/>
            </a:pPr>
            <a:r>
              <a:rPr lang="en-US" dirty="0"/>
              <a:t>1212173</a:t>
            </a:r>
          </a:p>
          <a:p>
            <a:pPr marL="0" indent="0" algn="ctr">
              <a:buNone/>
            </a:pPr>
            <a:r>
              <a:rPr lang="en-US" sz="1400" dirty="0"/>
              <a:t>Stripping tool, for stripping lines (specially for fiber optics lines) of Ø 4 - 16 mm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2117E46A-CD07-46BD-A07E-E1FBB023A215}"/>
              </a:ext>
            </a:extLst>
          </p:cNvPr>
          <p:cNvSpPr txBox="1">
            <a:spLocks/>
          </p:cNvSpPr>
          <p:nvPr/>
        </p:nvSpPr>
        <p:spPr>
          <a:xfrm>
            <a:off x="168439" y="4334218"/>
            <a:ext cx="2088861" cy="184360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WIREFOX - D 40</a:t>
            </a:r>
          </a:p>
          <a:p>
            <a:pPr marL="0" indent="0" algn="ctr">
              <a:buNone/>
            </a:pPr>
            <a:r>
              <a:rPr lang="en-US" dirty="0"/>
              <a:t>1212161</a:t>
            </a:r>
          </a:p>
          <a:p>
            <a:pPr marL="0" indent="0" algn="ctr">
              <a:buNone/>
            </a:pPr>
            <a:r>
              <a:rPr lang="en-US" sz="1400" dirty="0"/>
              <a:t>Stripping tool, for stripping installation lines of 4.5 – 40 mm</a:t>
            </a:r>
          </a:p>
        </p:txBody>
      </p:sp>
    </p:spTree>
    <p:extLst>
      <p:ext uri="{BB962C8B-B14F-4D97-AF65-F5344CB8AC3E}">
        <p14:creationId xmlns:p14="http://schemas.microsoft.com/office/powerpoint/2010/main" val="26497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WIREFOX D40 Features and Benefits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32A6F22-B062-4AFB-BB50-58F508785D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9" b="1651"/>
          <a:stretch/>
        </p:blipFill>
        <p:spPr bwMode="auto">
          <a:xfrm>
            <a:off x="7494391" y="1801503"/>
            <a:ext cx="4369660" cy="397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A37C26-843F-4448-90CE-40AB943C3A4A}"/>
              </a:ext>
            </a:extLst>
          </p:cNvPr>
          <p:cNvSpPr txBox="1"/>
          <p:nvPr/>
        </p:nvSpPr>
        <p:spPr>
          <a:xfrm>
            <a:off x="498521" y="2152031"/>
            <a:ext cx="62995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Interchangeable cable guide allows for large capacity (40mm/1.57”) diameter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Locking positions for circular, lengthways and spiral cuts 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Easy to use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Ergonomic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Tough &amp; Durable – twice the strength of standard nylon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Safe - no sharp exposed edges</a:t>
            </a:r>
          </a:p>
          <a:p>
            <a:pPr marL="342900" indent="-342900">
              <a:buClr>
                <a:srgbClr val="009999"/>
              </a:buClr>
              <a:buFont typeface="Wingdings" pitchFamily="2" charset="2"/>
              <a:buChar char="§"/>
            </a:pPr>
            <a:r>
              <a:rPr lang="en-US" sz="1800" dirty="0"/>
              <a:t>Handle holds replacement blades</a:t>
            </a:r>
          </a:p>
        </p:txBody>
      </p:sp>
    </p:spTree>
    <p:extLst>
      <p:ext uri="{BB962C8B-B14F-4D97-AF65-F5344CB8AC3E}">
        <p14:creationId xmlns:p14="http://schemas.microsoft.com/office/powerpoint/2010/main" val="33479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 Features and Benefits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218097D-1693-4CD6-BF85-E17D27BE3823}"/>
              </a:ext>
            </a:extLst>
          </p:cNvPr>
          <p:cNvSpPr txBox="1">
            <a:spLocks/>
          </p:cNvSpPr>
          <p:nvPr/>
        </p:nvSpPr>
        <p:spPr>
          <a:xfrm>
            <a:off x="474955" y="2134658"/>
            <a:ext cx="6571649" cy="341968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&gt;25% less effort &amp; fatigue</a:t>
            </a:r>
          </a:p>
          <a:p>
            <a:pPr>
              <a:spcBef>
                <a:spcPts val="600"/>
              </a:spcBef>
            </a:pPr>
            <a:r>
              <a:rPr lang="en-US" dirty="0"/>
              <a:t>Guaranteed crimp connections</a:t>
            </a:r>
          </a:p>
          <a:p>
            <a:pPr>
              <a:spcBef>
                <a:spcPts val="600"/>
              </a:spcBef>
            </a:pPr>
            <a:r>
              <a:rPr lang="en-US" dirty="0"/>
              <a:t>High pull out force</a:t>
            </a:r>
          </a:p>
          <a:p>
            <a:pPr>
              <a:spcBef>
                <a:spcPts val="600"/>
              </a:spcBef>
            </a:pPr>
            <a:r>
              <a:rPr lang="en-US" dirty="0"/>
              <a:t>Integrated forced-lock-system</a:t>
            </a:r>
          </a:p>
          <a:p>
            <a:pPr>
              <a:spcBef>
                <a:spcPts val="600"/>
              </a:spcBef>
            </a:pPr>
            <a:r>
              <a:rPr lang="en-US" dirty="0"/>
              <a:t>Precision made interchangeable dies</a:t>
            </a:r>
          </a:p>
          <a:p>
            <a:pPr>
              <a:spcBef>
                <a:spcPts val="600"/>
              </a:spcBef>
            </a:pPr>
            <a:r>
              <a:rPr lang="en-US" dirty="0"/>
              <a:t>2-component ergonomic handles for non-slip operation</a:t>
            </a:r>
          </a:p>
          <a:p>
            <a:pPr>
              <a:spcBef>
                <a:spcPts val="600"/>
              </a:spcBef>
            </a:pPr>
            <a:r>
              <a:rPr lang="en-US" dirty="0"/>
              <a:t>Ferrules, turned contacts, coaxial connectors, FO connectors, D-Sub contacts, snap-in contacts, solar connectors</a:t>
            </a:r>
          </a:p>
          <a:p>
            <a:pPr>
              <a:spcBef>
                <a:spcPts val="600"/>
              </a:spcBef>
            </a:pPr>
            <a:r>
              <a:rPr lang="en-US" dirty="0"/>
              <a:t>UL486F with Phoenix Contact ferrules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F38C90-E65D-40AB-97B1-79D0725574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11664" r="23222" b="2205"/>
          <a:stretch/>
        </p:blipFill>
        <p:spPr>
          <a:xfrm>
            <a:off x="10577953" y="1083961"/>
            <a:ext cx="1156848" cy="2120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C63AE4-03D1-4C8C-BC64-DF86DACCB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5" t="9575" r="28081"/>
          <a:stretch/>
        </p:blipFill>
        <p:spPr>
          <a:xfrm>
            <a:off x="9005103" y="958207"/>
            <a:ext cx="1228133" cy="2120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5B6A58-9DC5-4CA3-A0F5-0CA973C38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710" y="2632780"/>
            <a:ext cx="2290984" cy="1313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1C2FE9-A1A8-4FA6-891C-5E5596E33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81" y="3285160"/>
            <a:ext cx="2353519" cy="2435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7D9643-D0AB-4870-BFEE-16AEBFADA9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8" t="10859" r="36866"/>
          <a:stretch/>
        </p:blipFill>
        <p:spPr>
          <a:xfrm>
            <a:off x="8843058" y="3488965"/>
            <a:ext cx="898964" cy="223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9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 </a:t>
            </a:r>
            <a:r>
              <a:rPr lang="en-US" dirty="0" err="1"/>
              <a:t>Centrus</a:t>
            </a:r>
            <a:r>
              <a:rPr lang="en-US" dirty="0"/>
              <a:t> Features and Benefits</a:t>
            </a:r>
          </a:p>
        </p:txBody>
      </p:sp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68257A90-054E-4821-9DA7-90A52074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84803">
            <a:off x="9198733" y="487847"/>
            <a:ext cx="1651620" cy="314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M:\05_BU_MI\02_Produktmarketing\04_TOOL_fox_CABINET_add-on\01_Mitarbeiter\_Frischemeier\Centrus\Artikelanlage\CRIMPFOX CENTRUS 6S SET.png">
            <a:extLst>
              <a:ext uri="{FF2B5EF4-FFF2-40B4-BE49-F238E27FC236}">
                <a16:creationId xmlns:a16="http://schemas.microsoft.com/office/drawing/2014/main" id="{DB8A1B10-EBBC-4FDC-BED9-E6E4484E3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2708" l="289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31"/>
          <a:stretch/>
        </p:blipFill>
        <p:spPr bwMode="auto">
          <a:xfrm>
            <a:off x="9337588" y="3737318"/>
            <a:ext cx="2692367" cy="195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90C64E3F-CFEB-4F77-BB17-3B2956752CF9}"/>
              </a:ext>
            </a:extLst>
          </p:cNvPr>
          <p:cNvSpPr txBox="1">
            <a:spLocks/>
          </p:cNvSpPr>
          <p:nvPr/>
        </p:nvSpPr>
        <p:spPr>
          <a:xfrm>
            <a:off x="457199" y="2173971"/>
            <a:ext cx="5000625" cy="331189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Self-adjusting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Smaller ergonomic handles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Non-slip pressure pad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Ratcheted mechanism ensure proper crimp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Protective head cover and Balance weight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UL486F with Phoenix Contact ferrules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/>
              <a:t>Available with square or hex crimp profiles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 dirty="0" err="1"/>
              <a:t>Crimpfox</a:t>
            </a:r>
            <a:r>
              <a:rPr lang="en-US" dirty="0"/>
              <a:t> </a:t>
            </a:r>
            <a:r>
              <a:rPr lang="en-US" dirty="0" err="1"/>
              <a:t>Centrus</a:t>
            </a:r>
            <a:r>
              <a:rPr lang="en-US" dirty="0"/>
              <a:t> Set includes: </a:t>
            </a:r>
            <a:r>
              <a:rPr lang="en-US" dirty="0" err="1"/>
              <a:t>Crimpfox</a:t>
            </a:r>
            <a:r>
              <a:rPr lang="en-US" dirty="0"/>
              <a:t> </a:t>
            </a:r>
            <a:r>
              <a:rPr lang="en-US" dirty="0" err="1"/>
              <a:t>Centrus</a:t>
            </a:r>
            <a:r>
              <a:rPr lang="en-US" dirty="0"/>
              <a:t>, AI </a:t>
            </a:r>
            <a:r>
              <a:rPr lang="en-US" dirty="0" err="1"/>
              <a:t>Sorti</a:t>
            </a:r>
            <a:r>
              <a:rPr lang="en-US" dirty="0"/>
              <a:t> Box Rd, </a:t>
            </a:r>
            <a:r>
              <a:rPr lang="en-US" dirty="0" err="1"/>
              <a:t>Cutfox</a:t>
            </a:r>
            <a:r>
              <a:rPr lang="en-US" dirty="0"/>
              <a:t> 18, </a:t>
            </a:r>
            <a:r>
              <a:rPr lang="en-US" dirty="0" err="1"/>
              <a:t>Wirefox</a:t>
            </a:r>
            <a:r>
              <a:rPr lang="en-US" dirty="0"/>
              <a:t> 10, Tool-Kit Standard Empty</a:t>
            </a:r>
          </a:p>
        </p:txBody>
      </p:sp>
    </p:spTree>
    <p:extLst>
      <p:ext uri="{BB962C8B-B14F-4D97-AF65-F5344CB8AC3E}">
        <p14:creationId xmlns:p14="http://schemas.microsoft.com/office/powerpoint/2010/main" val="2703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 Duo 10 Features and Benefits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40C076-EE0C-4804-AC3D-36A7CCD89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17"/>
          <a:stretch/>
        </p:blipFill>
        <p:spPr>
          <a:xfrm>
            <a:off x="8030123" y="467067"/>
            <a:ext cx="3704678" cy="344804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2275388-8E9A-4D0D-A4C6-D56092D8340E}"/>
              </a:ext>
            </a:extLst>
          </p:cNvPr>
          <p:cNvSpPr txBox="1">
            <a:spLocks/>
          </p:cNvSpPr>
          <p:nvPr/>
        </p:nvSpPr>
        <p:spPr>
          <a:xfrm>
            <a:off x="457200" y="2007337"/>
            <a:ext cx="11438736" cy="353603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Rotating crimping pliers for front or side entry</a:t>
            </a:r>
          </a:p>
          <a:p>
            <a:pPr>
              <a:spcBef>
                <a:spcPts val="600"/>
              </a:spcBef>
            </a:pPr>
            <a:r>
              <a:rPr lang="en-US" dirty="0"/>
              <a:t>Accommodates 24 - 8 AWG single wires, or 2x20 - 2x12 AWG twin ferrules</a:t>
            </a:r>
          </a:p>
          <a:p>
            <a:pPr>
              <a:spcBef>
                <a:spcPts val="600"/>
              </a:spcBef>
            </a:pPr>
            <a:r>
              <a:rPr lang="en-US" dirty="0"/>
              <a:t>Ergonomic handling</a:t>
            </a:r>
          </a:p>
          <a:p>
            <a:pPr>
              <a:spcBef>
                <a:spcPts val="600"/>
              </a:spcBef>
            </a:pPr>
            <a:r>
              <a:rPr lang="en-US" dirty="0"/>
              <a:t>Self-adjusting for AWG</a:t>
            </a:r>
          </a:p>
          <a:p>
            <a:pPr>
              <a:spcBef>
                <a:spcPts val="600"/>
              </a:spcBef>
            </a:pPr>
            <a:r>
              <a:rPr lang="en-US" dirty="0"/>
              <a:t>UL486F with Phoenix Contact ferrules</a:t>
            </a:r>
          </a:p>
          <a:p>
            <a:pPr>
              <a:spcBef>
                <a:spcPts val="600"/>
              </a:spcBef>
            </a:pPr>
            <a:r>
              <a:rPr lang="en-US" dirty="0"/>
              <a:t>Trapezoidal crimp profile</a:t>
            </a:r>
          </a:p>
          <a:p>
            <a:pPr>
              <a:spcBef>
                <a:spcPts val="600"/>
              </a:spcBef>
            </a:pPr>
            <a:r>
              <a:rPr lang="en-US" dirty="0"/>
              <a:t>Handles offer a non-slip pressure pad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Crimpfox</a:t>
            </a:r>
            <a:r>
              <a:rPr lang="en-US" dirty="0"/>
              <a:t> Duo 10 Part #1031721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Crimpfox</a:t>
            </a:r>
            <a:r>
              <a:rPr lang="en-US" dirty="0"/>
              <a:t> Duo 10 Set includes AI </a:t>
            </a:r>
            <a:r>
              <a:rPr lang="en-US" dirty="0" err="1"/>
              <a:t>Sorti</a:t>
            </a:r>
            <a:r>
              <a:rPr lang="en-US" dirty="0"/>
              <a:t> Box Rd, AI </a:t>
            </a:r>
            <a:r>
              <a:rPr lang="en-US" dirty="0" err="1"/>
              <a:t>Sorti</a:t>
            </a:r>
            <a:r>
              <a:rPr lang="en-US" dirty="0"/>
              <a:t> Box BU, AI  </a:t>
            </a:r>
            <a:r>
              <a:rPr lang="en-US" dirty="0" err="1"/>
              <a:t>Twinn</a:t>
            </a:r>
            <a:r>
              <a:rPr lang="en-US" dirty="0"/>
              <a:t> </a:t>
            </a:r>
            <a:r>
              <a:rPr lang="en-US" dirty="0" err="1"/>
              <a:t>Sorti</a:t>
            </a:r>
            <a:r>
              <a:rPr lang="en-US" dirty="0"/>
              <a:t> Box BU, Tool-Kit Standard Empty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7FCC0D8-14EB-4981-92EA-BDDFEE778BC1}"/>
              </a:ext>
            </a:extLst>
          </p:cNvPr>
          <p:cNvSpPr txBox="1">
            <a:spLocks/>
          </p:cNvSpPr>
          <p:nvPr/>
        </p:nvSpPr>
        <p:spPr>
          <a:xfrm>
            <a:off x="966431" y="5657543"/>
            <a:ext cx="9881940" cy="45249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dirty="0"/>
              <a:t>Like the crimper, but don’t want the rotating die?  Try </a:t>
            </a:r>
            <a:r>
              <a:rPr lang="en-US" dirty="0" err="1"/>
              <a:t>Crimpfox</a:t>
            </a:r>
            <a:r>
              <a:rPr lang="en-US" dirty="0"/>
              <a:t> 10T-F #1134913 with side entry</a:t>
            </a:r>
          </a:p>
        </p:txBody>
      </p:sp>
    </p:spTree>
    <p:extLst>
      <p:ext uri="{BB962C8B-B14F-4D97-AF65-F5344CB8AC3E}">
        <p14:creationId xmlns:p14="http://schemas.microsoft.com/office/powerpoint/2010/main" val="103504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 4in1 Features and Benefits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0B828F35-C141-4116-80C2-0352215DBF16}"/>
              </a:ext>
            </a:extLst>
          </p:cNvPr>
          <p:cNvSpPr txBox="1">
            <a:spLocks/>
          </p:cNvSpPr>
          <p:nvPr/>
        </p:nvSpPr>
        <p:spPr>
          <a:xfrm>
            <a:off x="550872" y="2267103"/>
            <a:ext cx="6255041" cy="301095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20-14 AWG - 4 in 1 Combination tool</a:t>
            </a:r>
          </a:p>
          <a:p>
            <a:pPr>
              <a:spcBef>
                <a:spcPts val="600"/>
              </a:spcBef>
            </a:pPr>
            <a:r>
              <a:rPr lang="en-US" dirty="0"/>
              <a:t>Cut, Strip, Twist and Crimp with one tool</a:t>
            </a:r>
          </a:p>
          <a:p>
            <a:pPr>
              <a:spcBef>
                <a:spcPts val="600"/>
              </a:spcBef>
            </a:pPr>
            <a:r>
              <a:rPr lang="en-US" dirty="0"/>
              <a:t>4-stage pressure lock ensures high quality crimping</a:t>
            </a:r>
          </a:p>
          <a:p>
            <a:pPr>
              <a:spcBef>
                <a:spcPts val="600"/>
              </a:spcBef>
            </a:pPr>
            <a:r>
              <a:rPr lang="en-US" dirty="0"/>
              <a:t>Quick and easy AWG ferrule magazine change</a:t>
            </a:r>
          </a:p>
          <a:p>
            <a:pPr>
              <a:spcBef>
                <a:spcPts val="600"/>
              </a:spcBef>
            </a:pPr>
            <a:r>
              <a:rPr lang="en-US" dirty="0"/>
              <a:t>Ergonomic handling</a:t>
            </a:r>
          </a:p>
          <a:p>
            <a:pPr>
              <a:spcBef>
                <a:spcPts val="600"/>
              </a:spcBef>
            </a:pPr>
            <a:r>
              <a:rPr lang="en-US" dirty="0"/>
              <a:t>Self-adjusting for AWG</a:t>
            </a:r>
          </a:p>
          <a:p>
            <a:pPr>
              <a:spcBef>
                <a:spcPts val="600"/>
              </a:spcBef>
            </a:pPr>
            <a:r>
              <a:rPr lang="en-US" dirty="0"/>
              <a:t>UL486F with Phoenix Contact ferrules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CF8A3F-5923-4309-92AB-A262A96E75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5" t="11664" r="23222" b="2205"/>
          <a:stretch/>
        </p:blipFill>
        <p:spPr>
          <a:xfrm>
            <a:off x="8542116" y="672942"/>
            <a:ext cx="3098201" cy="497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3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 Crimp Geometries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1EF325F-C1E4-4275-9BAE-F336DAA0CB16}"/>
              </a:ext>
            </a:extLst>
          </p:cNvPr>
          <p:cNvGrpSpPr/>
          <p:nvPr/>
        </p:nvGrpSpPr>
        <p:grpSpPr>
          <a:xfrm>
            <a:off x="1111126" y="1737496"/>
            <a:ext cx="9413307" cy="4180081"/>
            <a:chOff x="2859728" y="1429047"/>
            <a:chExt cx="6545168" cy="3141763"/>
          </a:xfrm>
        </p:grpSpPr>
        <p:grpSp>
          <p:nvGrpSpPr>
            <p:cNvPr id="7" name="Group 21">
              <a:extLst>
                <a:ext uri="{FF2B5EF4-FFF2-40B4-BE49-F238E27FC236}">
                  <a16:creationId xmlns:a16="http://schemas.microsoft.com/office/drawing/2014/main" id="{304878AF-175C-4A97-8C4A-00E7CE6634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59728" y="3624263"/>
              <a:ext cx="2155825" cy="946547"/>
              <a:chOff x="476" y="1525"/>
              <a:chExt cx="1358" cy="795"/>
            </a:xfrm>
          </p:grpSpPr>
          <p:pic>
            <p:nvPicPr>
              <p:cNvPr id="32" name="Picture 8" descr="b-crimp">
                <a:extLst>
                  <a:ext uri="{FF2B5EF4-FFF2-40B4-BE49-F238E27FC236}">
                    <a16:creationId xmlns:a16="http://schemas.microsoft.com/office/drawing/2014/main" id="{3573EB6D-34D2-45D0-8A32-4210337533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6" y="1525"/>
                <a:ext cx="662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Text Box 51">
                <a:extLst>
                  <a:ext uri="{FF2B5EF4-FFF2-40B4-BE49-F238E27FC236}">
                    <a16:creationId xmlns:a16="http://schemas.microsoft.com/office/drawing/2014/main" id="{7A763384-ADE6-4102-8465-233C0417A0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" y="2036"/>
                <a:ext cx="1358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B-Crimp</a:t>
                </a:r>
              </a:p>
            </p:txBody>
          </p:sp>
        </p:grpSp>
        <p:grpSp>
          <p:nvGrpSpPr>
            <p:cNvPr id="8" name="Group 24">
              <a:extLst>
                <a:ext uri="{FF2B5EF4-FFF2-40B4-BE49-F238E27FC236}">
                  <a16:creationId xmlns:a16="http://schemas.microsoft.com/office/drawing/2014/main" id="{25868F41-689F-4E48-998E-830383EAB4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7964" y="1429047"/>
              <a:ext cx="2168525" cy="937022"/>
              <a:chOff x="1796" y="1525"/>
              <a:chExt cx="1366" cy="787"/>
            </a:xfrm>
          </p:grpSpPr>
          <p:pic>
            <p:nvPicPr>
              <p:cNvPr id="30" name="Picture 12" descr="o-crimp">
                <a:extLst>
                  <a:ext uri="{FF2B5EF4-FFF2-40B4-BE49-F238E27FC236}">
                    <a16:creationId xmlns:a16="http://schemas.microsoft.com/office/drawing/2014/main" id="{FD27D894-B886-4051-AD29-962940E1707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4" y="1525"/>
                <a:ext cx="584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" name="Text Box 51">
                <a:extLst>
                  <a:ext uri="{FF2B5EF4-FFF2-40B4-BE49-F238E27FC236}">
                    <a16:creationId xmlns:a16="http://schemas.microsoft.com/office/drawing/2014/main" id="{85B3EC51-4A0A-4AB5-8EE2-6C389F12E1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6" y="2028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 dirty="0">
                    <a:solidFill>
                      <a:schemeClr val="accent2"/>
                    </a:solidFill>
                  </a:rPr>
                  <a:t>O-Crimp</a:t>
                </a:r>
              </a:p>
            </p:txBody>
          </p:sp>
        </p:grpSp>
        <p:grpSp>
          <p:nvGrpSpPr>
            <p:cNvPr id="10" name="Group 27">
              <a:extLst>
                <a:ext uri="{FF2B5EF4-FFF2-40B4-BE49-F238E27FC236}">
                  <a16:creationId xmlns:a16="http://schemas.microsoft.com/office/drawing/2014/main" id="{5DAD7696-79BC-45EA-B149-445EB22A31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3976" y="2455288"/>
              <a:ext cx="2168525" cy="946547"/>
              <a:chOff x="2866" y="1480"/>
              <a:chExt cx="1366" cy="795"/>
            </a:xfrm>
          </p:grpSpPr>
          <p:pic>
            <p:nvPicPr>
              <p:cNvPr id="28" name="Picture 11" descr="indent-crimp">
                <a:extLst>
                  <a:ext uri="{FF2B5EF4-FFF2-40B4-BE49-F238E27FC236}">
                    <a16:creationId xmlns:a16="http://schemas.microsoft.com/office/drawing/2014/main" id="{D7C0F785-7FE6-4612-BAD1-CAB1301A5E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8" y="1480"/>
                <a:ext cx="525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Text Box 51">
                <a:extLst>
                  <a:ext uri="{FF2B5EF4-FFF2-40B4-BE49-F238E27FC236}">
                    <a16:creationId xmlns:a16="http://schemas.microsoft.com/office/drawing/2014/main" id="{C68EA9D6-3E18-460C-A203-84D7132E80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66" y="1991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 dirty="0">
                    <a:solidFill>
                      <a:schemeClr val="accent2"/>
                    </a:solidFill>
                  </a:rPr>
                  <a:t>Indent-Crimp</a:t>
                </a:r>
              </a:p>
            </p:txBody>
          </p:sp>
        </p:grpSp>
        <p:grpSp>
          <p:nvGrpSpPr>
            <p:cNvPr id="13" name="Group 30">
              <a:extLst>
                <a:ext uri="{FF2B5EF4-FFF2-40B4-BE49-F238E27FC236}">
                  <a16:creationId xmlns:a16="http://schemas.microsoft.com/office/drawing/2014/main" id="{9EDE45B0-F0E0-4C72-88EF-8A46D74889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36371" y="1473191"/>
              <a:ext cx="2168525" cy="1183482"/>
              <a:chOff x="4234" y="1480"/>
              <a:chExt cx="1366" cy="994"/>
            </a:xfrm>
          </p:grpSpPr>
          <p:pic>
            <p:nvPicPr>
              <p:cNvPr id="26" name="Picture 9" descr="doppel-indent-crimp">
                <a:extLst>
                  <a:ext uri="{FF2B5EF4-FFF2-40B4-BE49-F238E27FC236}">
                    <a16:creationId xmlns:a16="http://schemas.microsoft.com/office/drawing/2014/main" id="{226ECAD0-D2B6-40F9-87CB-B976BC8B6D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" y="1480"/>
                <a:ext cx="588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7" name="Text Box 51">
                <a:extLst>
                  <a:ext uri="{FF2B5EF4-FFF2-40B4-BE49-F238E27FC236}">
                    <a16:creationId xmlns:a16="http://schemas.microsoft.com/office/drawing/2014/main" id="{CCFDC657-0335-4D84-B544-20D7627E1A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4" y="1983"/>
                <a:ext cx="1366" cy="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Double-Indent-Crimp</a:t>
                </a:r>
              </a:p>
            </p:txBody>
          </p:sp>
        </p:grpSp>
        <p:grpSp>
          <p:nvGrpSpPr>
            <p:cNvPr id="14" name="Group 33">
              <a:extLst>
                <a:ext uri="{FF2B5EF4-FFF2-40B4-BE49-F238E27FC236}">
                  <a16:creationId xmlns:a16="http://schemas.microsoft.com/office/drawing/2014/main" id="{0F73933C-D3A8-4EE8-976D-B4B0CB714E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19926" y="3436144"/>
              <a:ext cx="2168525" cy="962025"/>
              <a:chOff x="146" y="2795"/>
              <a:chExt cx="1366" cy="808"/>
            </a:xfrm>
          </p:grpSpPr>
          <p:pic>
            <p:nvPicPr>
              <p:cNvPr id="24" name="Picture 13" descr="trapez-crimp">
                <a:extLst>
                  <a:ext uri="{FF2B5EF4-FFF2-40B4-BE49-F238E27FC236}">
                    <a16:creationId xmlns:a16="http://schemas.microsoft.com/office/drawing/2014/main" id="{6C081856-FEEE-4C6F-AC9D-42BD0F4A90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7" y="2795"/>
                <a:ext cx="555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Text Box 51">
                <a:extLst>
                  <a:ext uri="{FF2B5EF4-FFF2-40B4-BE49-F238E27FC236}">
                    <a16:creationId xmlns:a16="http://schemas.microsoft.com/office/drawing/2014/main" id="{5C21FE9E-B024-4714-BA57-7EB7DAE553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6" y="3319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Trapezoid-Crimp </a:t>
                </a:r>
              </a:p>
            </p:txBody>
          </p:sp>
        </p:grpSp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0D13F2EC-08C4-47C0-BBA2-E5C427E5A5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9439" y="1447205"/>
              <a:ext cx="2168525" cy="981075"/>
              <a:chOff x="1506" y="2795"/>
              <a:chExt cx="1366" cy="824"/>
            </a:xfrm>
          </p:grpSpPr>
          <p:pic>
            <p:nvPicPr>
              <p:cNvPr id="22" name="Picture 14" descr="vierkant-crimp">
                <a:extLst>
                  <a:ext uri="{FF2B5EF4-FFF2-40B4-BE49-F238E27FC236}">
                    <a16:creationId xmlns:a16="http://schemas.microsoft.com/office/drawing/2014/main" id="{5865F6E0-9016-459F-BEA3-F9D69E3D8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7" y="2795"/>
                <a:ext cx="469" cy="4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51">
                <a:extLst>
                  <a:ext uri="{FF2B5EF4-FFF2-40B4-BE49-F238E27FC236}">
                    <a16:creationId xmlns:a16="http://schemas.microsoft.com/office/drawing/2014/main" id="{DC5DC0A1-414A-4BC6-A5E6-9ACAA03828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6" y="3335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Square-Crimp</a:t>
                </a:r>
              </a:p>
            </p:txBody>
          </p:sp>
        </p:grpSp>
        <p:grpSp>
          <p:nvGrpSpPr>
            <p:cNvPr id="16" name="Group 39">
              <a:extLst>
                <a:ext uri="{FF2B5EF4-FFF2-40B4-BE49-F238E27FC236}">
                  <a16:creationId xmlns:a16="http://schemas.microsoft.com/office/drawing/2014/main" id="{001056F7-E1EB-468B-9316-6EF19F48AB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961352" y="2429078"/>
              <a:ext cx="2168525" cy="971550"/>
              <a:chOff x="2874" y="2795"/>
              <a:chExt cx="1366" cy="816"/>
            </a:xfrm>
          </p:grpSpPr>
          <p:pic>
            <p:nvPicPr>
              <p:cNvPr id="20" name="Picture 15" descr="vierkant-indent-crimp">
                <a:extLst>
                  <a:ext uri="{FF2B5EF4-FFF2-40B4-BE49-F238E27FC236}">
                    <a16:creationId xmlns:a16="http://schemas.microsoft.com/office/drawing/2014/main" id="{86E7890B-2615-46E8-8339-39613A294D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9" y="2795"/>
                <a:ext cx="554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Text Box 51">
                <a:extLst>
                  <a:ext uri="{FF2B5EF4-FFF2-40B4-BE49-F238E27FC236}">
                    <a16:creationId xmlns:a16="http://schemas.microsoft.com/office/drawing/2014/main" id="{E0AA466B-5FFC-4781-ABF0-91C5AE8CB4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74" y="3327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WM-Crimp</a:t>
                </a:r>
              </a:p>
            </p:txBody>
          </p:sp>
        </p:grpSp>
        <p:grpSp>
          <p:nvGrpSpPr>
            <p:cNvPr id="17" name="Group 42">
              <a:extLst>
                <a:ext uri="{FF2B5EF4-FFF2-40B4-BE49-F238E27FC236}">
                  <a16:creationId xmlns:a16="http://schemas.microsoft.com/office/drawing/2014/main" id="{470BA4B5-B264-407C-9621-799FB7B796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1365" y="3599260"/>
              <a:ext cx="2168525" cy="971550"/>
              <a:chOff x="4234" y="2795"/>
              <a:chExt cx="1366" cy="816"/>
            </a:xfrm>
          </p:grpSpPr>
          <p:pic>
            <p:nvPicPr>
              <p:cNvPr id="18" name="Picture 10" descr="hex-crimp">
                <a:extLst>
                  <a:ext uri="{FF2B5EF4-FFF2-40B4-BE49-F238E27FC236}">
                    <a16:creationId xmlns:a16="http://schemas.microsoft.com/office/drawing/2014/main" id="{7AACE4D1-700B-4C70-8BE3-EB5D621616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94" y="2795"/>
                <a:ext cx="471" cy="4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51">
                <a:extLst>
                  <a:ext uri="{FF2B5EF4-FFF2-40B4-BE49-F238E27FC236}">
                    <a16:creationId xmlns:a16="http://schemas.microsoft.com/office/drawing/2014/main" id="{0B3C48E0-9DF5-4333-A9AE-E71F25784F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34" y="3327"/>
                <a:ext cx="1366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Arial Unicode MS" pitchFamily="34" charset="-128"/>
                    <a:cs typeface="Arial Unicode MS" pitchFamily="34" charset="-128"/>
                  </a:defRPr>
                </a:lvl9pPr>
              </a:lstStyle>
              <a:p>
                <a:pPr algn="ctr" eaLnBrk="1" hangingPunct="1"/>
                <a:r>
                  <a:rPr lang="de-DE" sz="1600" b="1">
                    <a:solidFill>
                      <a:schemeClr val="accent2"/>
                    </a:solidFill>
                  </a:rPr>
                  <a:t>HEX-Crimp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9502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1DB86C35-26EB-433C-87B8-CE27A192A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780" y="3429000"/>
            <a:ext cx="2862383" cy="2247105"/>
          </a:xfrm>
          <a:prstGeom prst="rect">
            <a:avLst/>
          </a:prstGeom>
        </p:spPr>
      </p:pic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: Why use ferrules?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D2C331D5-BD4A-41CA-B30D-D2C684239311}"/>
              </a:ext>
            </a:extLst>
          </p:cNvPr>
          <p:cNvSpPr txBox="1">
            <a:spLocks/>
          </p:cNvSpPr>
          <p:nvPr/>
        </p:nvSpPr>
        <p:spPr>
          <a:xfrm>
            <a:off x="550872" y="2008082"/>
            <a:ext cx="5545127" cy="344804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Solid connection</a:t>
            </a:r>
          </a:p>
          <a:p>
            <a:pPr>
              <a:spcBef>
                <a:spcPts val="600"/>
              </a:spcBef>
            </a:pPr>
            <a:r>
              <a:rPr lang="en-US" dirty="0"/>
              <a:t>Ease of installation</a:t>
            </a:r>
          </a:p>
          <a:p>
            <a:pPr>
              <a:spcBef>
                <a:spcPts val="600"/>
              </a:spcBef>
            </a:pPr>
            <a:r>
              <a:rPr lang="en-US" dirty="0"/>
              <a:t>Long term electrical performance</a:t>
            </a:r>
          </a:p>
          <a:p>
            <a:pPr>
              <a:spcBef>
                <a:spcPts val="600"/>
              </a:spcBef>
            </a:pPr>
            <a:r>
              <a:rPr lang="en-US" dirty="0"/>
              <a:t>Provides durability and safety of the connection</a:t>
            </a:r>
          </a:p>
          <a:p>
            <a:pPr>
              <a:spcBef>
                <a:spcPts val="600"/>
              </a:spcBef>
            </a:pPr>
            <a:r>
              <a:rPr lang="en-US" dirty="0"/>
              <a:t>Twin ferrules allow simultaneous insertion of two wire ends</a:t>
            </a:r>
          </a:p>
          <a:p>
            <a:pPr>
              <a:spcBef>
                <a:spcPts val="600"/>
              </a:spcBef>
            </a:pPr>
            <a:r>
              <a:rPr lang="en-US" dirty="0"/>
              <a:t>Required in Europe for CE certification</a:t>
            </a:r>
          </a:p>
          <a:p>
            <a:pPr>
              <a:spcBef>
                <a:spcPts val="600"/>
              </a:spcBef>
            </a:pPr>
            <a:r>
              <a:rPr lang="en-US" dirty="0"/>
              <a:t>High quality, carefully designed and built panel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4F11FD4-5ABE-400A-83C7-363166121B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351" y="1562867"/>
            <a:ext cx="1909518" cy="149906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BEA503-0F38-4B5D-83B0-F5501CD7FF66}"/>
              </a:ext>
            </a:extLst>
          </p:cNvPr>
          <p:cNvSpPr txBox="1"/>
          <p:nvPr/>
        </p:nvSpPr>
        <p:spPr>
          <a:xfrm>
            <a:off x="6323305" y="2932938"/>
            <a:ext cx="231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Reeled ferrules for the CF3000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DDDE7179-BF02-4678-AD2F-CA49DEB489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4"/>
          <a:stretch/>
        </p:blipFill>
        <p:spPr bwMode="auto">
          <a:xfrm>
            <a:off x="9087990" y="835070"/>
            <a:ext cx="1399795" cy="174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AA78BC9-5E47-4140-88E3-2AB34348A872}"/>
              </a:ext>
            </a:extLst>
          </p:cNvPr>
          <p:cNvSpPr txBox="1"/>
          <p:nvPr/>
        </p:nvSpPr>
        <p:spPr>
          <a:xfrm>
            <a:off x="10209868" y="1707630"/>
            <a:ext cx="1718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Twin (double) ferrules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8286B0F-D0FE-4E11-A678-34380027F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8" r="25424"/>
          <a:stretch/>
        </p:blipFill>
        <p:spPr>
          <a:xfrm>
            <a:off x="7103230" y="3773347"/>
            <a:ext cx="1061510" cy="205920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9AC977A-462D-4509-9EC3-07F9DEE5D632}"/>
              </a:ext>
            </a:extLst>
          </p:cNvPr>
          <p:cNvSpPr txBox="1"/>
          <p:nvPr/>
        </p:nvSpPr>
        <p:spPr>
          <a:xfrm>
            <a:off x="8115564" y="3930985"/>
            <a:ext cx="146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Ferrule</a:t>
            </a:r>
            <a:r>
              <a:rPr lang="en-US" sz="1800" b="1" dirty="0"/>
              <a:t> </a:t>
            </a:r>
            <a:r>
              <a:rPr lang="en-US" sz="1800" dirty="0"/>
              <a:t>kits</a:t>
            </a:r>
          </a:p>
        </p:txBody>
      </p:sp>
    </p:spTree>
    <p:extLst>
      <p:ext uri="{BB962C8B-B14F-4D97-AF65-F5344CB8AC3E}">
        <p14:creationId xmlns:p14="http://schemas.microsoft.com/office/powerpoint/2010/main" val="232263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Crimpfox</a:t>
            </a:r>
            <a:r>
              <a:rPr lang="en-US" dirty="0"/>
              <a:t>: UL on Ferrules &amp; Tools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630898BD-B86B-4D56-8B5D-B4FEA1E72831}"/>
              </a:ext>
            </a:extLst>
          </p:cNvPr>
          <p:cNvSpPr txBox="1">
            <a:spLocks/>
          </p:cNvSpPr>
          <p:nvPr/>
        </p:nvSpPr>
        <p:spPr bwMode="gray">
          <a:xfrm>
            <a:off x="632343" y="1864310"/>
            <a:ext cx="4773723" cy="4314547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UL listed ferrules w/ tools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UL number E488001 for ferrule standard UL 486F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Ferrules: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Non-insulated ferrules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Insulated ferrules, single, strips (</a:t>
            </a:r>
            <a:r>
              <a:rPr lang="en-US" dirty="0" err="1"/>
              <a:t>Crimpfox</a:t>
            </a:r>
            <a:r>
              <a:rPr lang="en-US" dirty="0"/>
              <a:t> 4in1) and reeled (CF3000)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Insulated twin ferrules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Includes all hand ferrule crimpers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Includes the CF3000, CF1000 and the CF500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dirty="0"/>
              <a:t>Zap tools are NOT included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B6C1E358-FA3C-4EEF-87BF-17A3D55A4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906" y="2769174"/>
            <a:ext cx="1075411" cy="79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F32A5A1-BF18-4237-8A0E-A4602622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071" y="2028167"/>
            <a:ext cx="1778632" cy="40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0BE5B8D-35FE-45A3-BFF2-9AA0CD275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360" y="2033092"/>
            <a:ext cx="1778632" cy="40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7" descr="Aderendhülse">
            <a:extLst>
              <a:ext uri="{FF2B5EF4-FFF2-40B4-BE49-F238E27FC236}">
                <a16:creationId xmlns:a16="http://schemas.microsoft.com/office/drawing/2014/main" id="{E969800C-8492-4708-B47B-B63FED770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603" y="2769174"/>
            <a:ext cx="1161568" cy="9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7E0D37-0F81-4056-9E0A-FFEAEFF622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472" y="2642104"/>
            <a:ext cx="1480407" cy="1167663"/>
          </a:xfrm>
          <a:prstGeom prst="rect">
            <a:avLst/>
          </a:prstGeom>
        </p:spPr>
      </p:pic>
      <p:sp>
        <p:nvSpPr>
          <p:cNvPr id="3" name="Plus Sign 2">
            <a:extLst>
              <a:ext uri="{FF2B5EF4-FFF2-40B4-BE49-F238E27FC236}">
                <a16:creationId xmlns:a16="http://schemas.microsoft.com/office/drawing/2014/main" id="{A07AE5D7-B7E2-4FAB-A11E-32E89E51E6A9}"/>
              </a:ext>
            </a:extLst>
          </p:cNvPr>
          <p:cNvSpPr/>
          <p:nvPr/>
        </p:nvSpPr>
        <p:spPr>
          <a:xfrm>
            <a:off x="7465671" y="3078866"/>
            <a:ext cx="427265" cy="350134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Equals 3">
            <a:extLst>
              <a:ext uri="{FF2B5EF4-FFF2-40B4-BE49-F238E27FC236}">
                <a16:creationId xmlns:a16="http://schemas.microsoft.com/office/drawing/2014/main" id="{3A92C07A-505A-46B7-9015-A540DA3C1EB5}"/>
              </a:ext>
            </a:extLst>
          </p:cNvPr>
          <p:cNvSpPr/>
          <p:nvPr/>
        </p:nvSpPr>
        <p:spPr>
          <a:xfrm>
            <a:off x="9838879" y="3103250"/>
            <a:ext cx="341441" cy="261742"/>
          </a:xfrm>
          <a:prstGeom prst="mathEqual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691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9C2A3B-9A00-4F9F-A516-1DD3C0FDA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346" y="3151452"/>
            <a:ext cx="2302136" cy="24097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5BB15C-A821-4924-9F54-0042A3926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84058">
            <a:off x="2629677" y="3846998"/>
            <a:ext cx="2469347" cy="1938553"/>
          </a:xfrm>
          <a:prstGeom prst="rect">
            <a:avLst/>
          </a:prstGeom>
        </p:spPr>
      </p:pic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Screwfox</a:t>
            </a:r>
            <a:r>
              <a:rPr lang="en-US" dirty="0"/>
              <a:t> Product Line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754A9F-1CB1-4EFF-9378-E15B801BF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7" t="39844" r="697" b="-3314"/>
          <a:stretch/>
        </p:blipFill>
        <p:spPr>
          <a:xfrm>
            <a:off x="1175827" y="1801446"/>
            <a:ext cx="2302136" cy="1279725"/>
          </a:xfrm>
          <a:prstGeom prst="rect">
            <a:avLst/>
          </a:prstGeom>
        </p:spPr>
      </p:pic>
      <p:pic>
        <p:nvPicPr>
          <p:cNvPr id="7" name="Picture 16" descr="TSD_M">
            <a:extLst>
              <a:ext uri="{FF2B5EF4-FFF2-40B4-BE49-F238E27FC236}">
                <a16:creationId xmlns:a16="http://schemas.microsoft.com/office/drawing/2014/main" id="{8E060F0D-C1CD-4BC5-9D95-3632246DD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9" t="9144" r="-17776" b="-158"/>
          <a:stretch/>
        </p:blipFill>
        <p:spPr bwMode="auto">
          <a:xfrm>
            <a:off x="4837273" y="1466843"/>
            <a:ext cx="2232310" cy="1684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6">
            <a:extLst>
              <a:ext uri="{FF2B5EF4-FFF2-40B4-BE49-F238E27FC236}">
                <a16:creationId xmlns:a16="http://schemas.microsoft.com/office/drawing/2014/main" id="{EDA20839-2427-44A9-A165-AFB6AFFC3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9" t="8770" r="35225" b="-559"/>
          <a:stretch/>
        </p:blipFill>
        <p:spPr bwMode="auto">
          <a:xfrm>
            <a:off x="6054842" y="1228106"/>
            <a:ext cx="1466478" cy="1923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6">
            <a:extLst>
              <a:ext uri="{FF2B5EF4-FFF2-40B4-BE49-F238E27FC236}">
                <a16:creationId xmlns:a16="http://schemas.microsoft.com/office/drawing/2014/main" id="{C86D0536-D85F-4FE3-903E-F94AE1AFD7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78" l="0" r="100000">
                        <a14:foregroundMark x1="20548" y1="49782" x2="20548" y2="49782"/>
                        <a14:foregroundMark x1="7705" y1="64410" x2="7705" y2="64410"/>
                        <a14:backgroundMark x1="94863" y1="32314" x2="36644" y2="3275"/>
                        <a14:backgroundMark x1="80137" y1="66594" x2="67637" y2="61572"/>
                        <a14:backgroundMark x1="78938" y1="65066" x2="66610" y2="60044"/>
                        <a14:backgroundMark x1="12842" y1="66157" x2="15925" y2="68996"/>
                        <a14:backgroundMark x1="18836" y1="67686" x2="18836" y2="67686"/>
                        <a14:backgroundMark x1="20719" y1="66812" x2="20719" y2="66812"/>
                        <a14:backgroundMark x1="89555" y1="67904" x2="85274" y2="67904"/>
                        <a14:backgroundMark x1="41781" y1="24891" x2="16952" y2="27511"/>
                        <a14:backgroundMark x1="45719" y1="51092" x2="45377" y2="54367"/>
                        <a14:backgroundMark x1="46404" y1="50873" x2="48288" y2="55459"/>
                        <a14:backgroundMark x1="60788" y1="56332" x2="59247" y2="55895"/>
                      </a14:backgroundRemoval>
                    </a14:imgEffect>
                  </a14:imgLayer>
                </a14:imgProps>
              </a:ext>
            </a:extLst>
          </a:blip>
          <a:srcRect t="1892" b="1892"/>
          <a:stretch/>
        </p:blipFill>
        <p:spPr>
          <a:xfrm rot="4386806">
            <a:off x="6995100" y="1075424"/>
            <a:ext cx="2386146" cy="1800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773447-C974-4E14-B4DE-E794EB28CC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60" y="4250511"/>
            <a:ext cx="1284351" cy="11315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CDC22E-61BA-426D-8038-1746686652D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30" y="4328828"/>
            <a:ext cx="1365361" cy="11585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B0C8AE-5E45-45F4-ABB7-C92A112150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03939" y="485325"/>
            <a:ext cx="2308314" cy="2416180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78C2F0E7-86E8-47F0-85DA-30F737492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69" y="3063454"/>
            <a:ext cx="402148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US" sz="2000" dirty="0"/>
              <a:t>Extensive assortment of insulated and non-insulated screwdrivers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9BBAC6A6-7285-461D-9E1A-4CA2A981C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6263" y="2252172"/>
            <a:ext cx="2190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dirty="0"/>
              <a:t>Allen Keys</a:t>
            </a: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7229B875-E979-448B-94FC-4C6585950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3034" y="3091178"/>
            <a:ext cx="368011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dirty="0"/>
              <a:t>Manual and battery powered torque screwdrivers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DC0EE5E-6709-42D5-8698-DD3A16532D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21" y="3151451"/>
            <a:ext cx="2302136" cy="2409713"/>
          </a:xfrm>
          <a:prstGeom prst="rect">
            <a:avLst/>
          </a:prstGeom>
        </p:spPr>
      </p:pic>
      <p:sp>
        <p:nvSpPr>
          <p:cNvPr id="21" name="TextBox 8">
            <a:extLst>
              <a:ext uri="{FF2B5EF4-FFF2-40B4-BE49-F238E27FC236}">
                <a16:creationId xmlns:a16="http://schemas.microsoft.com/office/drawing/2014/main" id="{4680F4AB-7E6E-48D4-858A-E60DC5AAD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021" y="5491892"/>
            <a:ext cx="219049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dirty="0"/>
              <a:t>Bit Sets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E774FC26-26F0-47B4-A04A-E182644E0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848" y="5550035"/>
            <a:ext cx="22141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US" sz="2000" dirty="0"/>
              <a:t>Universal Control Cabinet Keys</a:t>
            </a:r>
          </a:p>
        </p:txBody>
      </p:sp>
    </p:spTree>
    <p:extLst>
      <p:ext uri="{BB962C8B-B14F-4D97-AF65-F5344CB8AC3E}">
        <p14:creationId xmlns:p14="http://schemas.microsoft.com/office/powerpoint/2010/main" val="39542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CUTFOX Cutting Tools</a:t>
            </a:r>
          </a:p>
        </p:txBody>
      </p:sp>
      <p:sp>
        <p:nvSpPr>
          <p:cNvPr id="7" name="Inhalt">
            <a:extLst>
              <a:ext uri="{FF2B5EF4-FFF2-40B4-BE49-F238E27FC236}">
                <a16:creationId xmlns:a16="http://schemas.microsoft.com/office/drawing/2014/main" id="{537C3528-27DA-4981-9543-57D352314CB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50873" y="1558440"/>
            <a:ext cx="7344956" cy="4392568"/>
          </a:xfrm>
        </p:spPr>
        <p:txBody>
          <a:bodyPr/>
          <a:lstStyle/>
          <a:p>
            <a:r>
              <a:rPr lang="en-US" dirty="0"/>
              <a:t>Clean cutting without squeezing the cable</a:t>
            </a:r>
          </a:p>
          <a:p>
            <a:r>
              <a:rPr lang="en-US" dirty="0"/>
              <a:t>Ergonomic</a:t>
            </a:r>
          </a:p>
          <a:p>
            <a:r>
              <a:rPr lang="en-US" dirty="0"/>
              <a:t>Special cutting edge geometry</a:t>
            </a:r>
          </a:p>
          <a:p>
            <a:r>
              <a:rPr lang="en-US" dirty="0"/>
              <a:t>Special hardened steel</a:t>
            </a:r>
          </a:p>
          <a:p>
            <a:r>
              <a:rPr lang="en-US" dirty="0"/>
              <a:t>Non-slip handles</a:t>
            </a:r>
          </a:p>
          <a:p>
            <a:r>
              <a:rPr lang="en-US" dirty="0"/>
              <a:t>Styles</a:t>
            </a:r>
          </a:p>
          <a:p>
            <a:pPr lvl="1"/>
            <a:r>
              <a:rPr lang="en-US" dirty="0"/>
              <a:t>Electrician’s scissors</a:t>
            </a:r>
          </a:p>
          <a:p>
            <a:pPr lvl="1"/>
            <a:r>
              <a:rPr lang="en-US" dirty="0"/>
              <a:t>Front cable cutters</a:t>
            </a:r>
          </a:p>
          <a:p>
            <a:pPr lvl="1"/>
            <a:r>
              <a:rPr lang="en-US" dirty="0"/>
              <a:t>Ring Cable cutters</a:t>
            </a:r>
          </a:p>
          <a:p>
            <a:pPr lvl="1"/>
            <a:r>
              <a:rPr lang="en-US" dirty="0"/>
              <a:t>VDE front and diagonal cutters</a:t>
            </a:r>
          </a:p>
          <a:p>
            <a:pPr lvl="1"/>
            <a:r>
              <a:rPr lang="en-US" dirty="0"/>
              <a:t>Special cutting tool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90705-9CBA-4638-B570-E02C7E61F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954" y="140461"/>
            <a:ext cx="2839687" cy="2721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67C149-2E43-4888-B15A-E3D54A707F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402" y="2700367"/>
            <a:ext cx="3843023" cy="2252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56804B4-23FC-4778-988F-5B8339D75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702" y="3347144"/>
            <a:ext cx="2969576" cy="260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Screwfox</a:t>
            </a:r>
            <a:r>
              <a:rPr lang="en-US" dirty="0"/>
              <a:t> Torque Screwdrivers (TSD)</a:t>
            </a:r>
          </a:p>
        </p:txBody>
      </p:sp>
      <p:pic>
        <p:nvPicPr>
          <p:cNvPr id="7" name="Picture 16" descr="TSD_M">
            <a:extLst>
              <a:ext uri="{FF2B5EF4-FFF2-40B4-BE49-F238E27FC236}">
                <a16:creationId xmlns:a16="http://schemas.microsoft.com/office/drawing/2014/main" id="{8E060F0D-C1CD-4BC5-9D95-3632246DDA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79" t="9144" r="-17776" b="-158"/>
          <a:stretch/>
        </p:blipFill>
        <p:spPr bwMode="auto">
          <a:xfrm>
            <a:off x="3102549" y="2128301"/>
            <a:ext cx="2774837" cy="20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s6">
            <a:extLst>
              <a:ext uri="{FF2B5EF4-FFF2-40B4-BE49-F238E27FC236}">
                <a16:creationId xmlns:a16="http://schemas.microsoft.com/office/drawing/2014/main" id="{EDA20839-2427-44A9-A165-AFB6AFFC3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89" t="8770" r="35225" b="-559"/>
          <a:stretch/>
        </p:blipFill>
        <p:spPr bwMode="auto">
          <a:xfrm>
            <a:off x="554545" y="1636557"/>
            <a:ext cx="1841413" cy="24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16">
            <a:extLst>
              <a:ext uri="{FF2B5EF4-FFF2-40B4-BE49-F238E27FC236}">
                <a16:creationId xmlns:a16="http://schemas.microsoft.com/office/drawing/2014/main" id="{C86D0536-D85F-4FE3-903E-F94AE1AFD7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978" l="0" r="100000">
                        <a14:foregroundMark x1="20548" y1="49782" x2="20548" y2="49782"/>
                        <a14:foregroundMark x1="7705" y1="64410" x2="7705" y2="64410"/>
                        <a14:backgroundMark x1="94863" y1="32314" x2="36644" y2="3275"/>
                        <a14:backgroundMark x1="80137" y1="66594" x2="67637" y2="61572"/>
                        <a14:backgroundMark x1="78938" y1="65066" x2="66610" y2="60044"/>
                        <a14:backgroundMark x1="12842" y1="66157" x2="15925" y2="68996"/>
                        <a14:backgroundMark x1="18836" y1="67686" x2="18836" y2="67686"/>
                        <a14:backgroundMark x1="20719" y1="66812" x2="20719" y2="66812"/>
                        <a14:backgroundMark x1="89555" y1="67904" x2="85274" y2="67904"/>
                        <a14:backgroundMark x1="41781" y1="24891" x2="16952" y2="27511"/>
                        <a14:backgroundMark x1="45719" y1="51092" x2="45377" y2="54367"/>
                        <a14:backgroundMark x1="46404" y1="50873" x2="48288" y2="55459"/>
                        <a14:backgroundMark x1="60788" y1="56332" x2="59247" y2="55895"/>
                      </a14:backgroundRemoval>
                    </a14:imgEffect>
                  </a14:imgLayer>
                </a14:imgProps>
              </a:ext>
            </a:extLst>
          </a:blip>
          <a:srcRect t="1892" b="1892"/>
          <a:stretch/>
        </p:blipFill>
        <p:spPr>
          <a:xfrm rot="4386806">
            <a:off x="5838282" y="1594642"/>
            <a:ext cx="3489719" cy="2633509"/>
          </a:xfrm>
          <a:prstGeom prst="rect">
            <a:avLst/>
          </a:prstGeom>
        </p:spPr>
      </p:pic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18E62583-9381-411B-B4EC-3BD8C236E850}"/>
              </a:ext>
            </a:extLst>
          </p:cNvPr>
          <p:cNvSpPr txBox="1">
            <a:spLocks/>
          </p:cNvSpPr>
          <p:nvPr/>
        </p:nvSpPr>
        <p:spPr>
          <a:xfrm>
            <a:off x="539751" y="4557201"/>
            <a:ext cx="2897930" cy="81345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TSD-M 1,2NM 1212224</a:t>
            </a:r>
          </a:p>
          <a:p>
            <a:pPr marL="0" indent="0" algn="ctr">
              <a:buNone/>
            </a:pPr>
            <a:r>
              <a:rPr lang="en-US" dirty="0"/>
              <a:t>TSD-M 3NM 1212225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664B5D12-513C-4B96-8C56-7F990F6A6D7E}"/>
              </a:ext>
            </a:extLst>
          </p:cNvPr>
          <p:cNvSpPr txBox="1">
            <a:spLocks/>
          </p:cNvSpPr>
          <p:nvPr/>
        </p:nvSpPr>
        <p:spPr>
          <a:xfrm>
            <a:off x="9670029" y="4553442"/>
            <a:ext cx="2284832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Tool bits </a:t>
            </a:r>
          </a:p>
          <a:p>
            <a:pPr marL="0" indent="0" algn="ctr">
              <a:buNone/>
            </a:pPr>
            <a:r>
              <a:rPr lang="en-US" dirty="0"/>
              <a:t>For slotted-head, Phillips, and test socket screws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25" name="Picture 9" descr="bits">
            <a:extLst>
              <a:ext uri="{FF2B5EF4-FFF2-40B4-BE49-F238E27FC236}">
                <a16:creationId xmlns:a16="http://schemas.microsoft.com/office/drawing/2014/main" id="{7275CADB-EFBB-41DA-8557-172A00364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r="174"/>
          <a:stretch>
            <a:fillRect/>
          </a:stretch>
        </p:blipFill>
        <p:spPr bwMode="auto">
          <a:xfrm>
            <a:off x="9858358" y="2457568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AF500A1C-8104-4203-9D48-F8446C69584B}"/>
              </a:ext>
            </a:extLst>
          </p:cNvPr>
          <p:cNvSpPr txBox="1">
            <a:spLocks/>
          </p:cNvSpPr>
          <p:nvPr/>
        </p:nvSpPr>
        <p:spPr>
          <a:xfrm>
            <a:off x="4064703" y="4557200"/>
            <a:ext cx="1908174" cy="813455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TSD-M 6NM</a:t>
            </a:r>
          </a:p>
          <a:p>
            <a:pPr marL="0" indent="0" algn="ctr">
              <a:buNone/>
            </a:pPr>
            <a:r>
              <a:rPr lang="en-US" dirty="0"/>
              <a:t>1212226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1CB3E467-40A9-416A-941C-6CA4D6D609A8}"/>
              </a:ext>
            </a:extLst>
          </p:cNvPr>
          <p:cNvSpPr txBox="1">
            <a:spLocks/>
          </p:cNvSpPr>
          <p:nvPr/>
        </p:nvSpPr>
        <p:spPr>
          <a:xfrm>
            <a:off x="6371585" y="4557200"/>
            <a:ext cx="2239980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SF – ASD 16  1200294</a:t>
            </a:r>
          </a:p>
          <a:p>
            <a:pPr marL="0" indent="0" algn="ctr">
              <a:buNone/>
            </a:pPr>
            <a:r>
              <a:rPr lang="en-US" dirty="0"/>
              <a:t>Set - 1200295</a:t>
            </a:r>
          </a:p>
          <a:p>
            <a:pPr marL="0" indent="0" algn="ctr">
              <a:buNone/>
            </a:pPr>
            <a:r>
              <a:rPr lang="en-US" dirty="0"/>
              <a:t>Battery powered torque screwdriver</a:t>
            </a:r>
          </a:p>
        </p:txBody>
      </p:sp>
    </p:spTree>
    <p:extLst>
      <p:ext uri="{BB962C8B-B14F-4D97-AF65-F5344CB8AC3E}">
        <p14:creationId xmlns:p14="http://schemas.microsoft.com/office/powerpoint/2010/main" val="272894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Screwfox</a:t>
            </a:r>
            <a:r>
              <a:rPr lang="en-US" dirty="0"/>
              <a:t> TSD Features and Benefits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412BD508-C286-4083-8911-310FFA2C1C62}"/>
              </a:ext>
            </a:extLst>
          </p:cNvPr>
          <p:cNvSpPr txBox="1">
            <a:spLocks/>
          </p:cNvSpPr>
          <p:nvPr/>
        </p:nvSpPr>
        <p:spPr>
          <a:xfrm>
            <a:off x="550872" y="1753217"/>
            <a:ext cx="5792055" cy="447396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Torque screwdrivers provide a faster and more reliable connection for the screw terminal block line</a:t>
            </a:r>
          </a:p>
          <a:p>
            <a:pPr>
              <a:spcBef>
                <a:spcPts val="600"/>
              </a:spcBef>
            </a:pPr>
            <a:r>
              <a:rPr lang="en-US" dirty="0"/>
              <a:t>Quick release chuck allows for fast interchange of standard bits</a:t>
            </a:r>
          </a:p>
          <a:p>
            <a:pPr>
              <a:spcBef>
                <a:spcPts val="600"/>
              </a:spcBef>
            </a:pPr>
            <a:r>
              <a:rPr lang="en-US" dirty="0"/>
              <a:t>The required torque is adjustable in small increments</a:t>
            </a:r>
          </a:p>
          <a:p>
            <a:pPr>
              <a:spcBef>
                <a:spcPts val="600"/>
              </a:spcBef>
            </a:pPr>
            <a:r>
              <a:rPr lang="en-US" dirty="0"/>
              <a:t>Non-slip 2 component handles provide for maximum grip</a:t>
            </a:r>
          </a:p>
          <a:p>
            <a:pPr>
              <a:spcBef>
                <a:spcPts val="600"/>
              </a:spcBef>
            </a:pPr>
            <a:r>
              <a:rPr lang="en-US" dirty="0"/>
              <a:t>Manual TSD’s calibrated for UL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Blanket certificate can be </a:t>
            </a:r>
            <a:r>
              <a:rPr lang="en-US" dirty="0" err="1"/>
              <a:t>downloanded</a:t>
            </a:r>
            <a:r>
              <a:rPr lang="en-US" dirty="0"/>
              <a:t> from </a:t>
            </a:r>
            <a:r>
              <a:rPr lang="en-US" dirty="0">
                <a:hlinkClick r:id="rId2"/>
              </a:rPr>
              <a:t>www.phoenixcontact.com/tools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Blanket cert + PO UL certifies tool for one year from the date of purchase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D17421-63D8-4AE2-B0F1-C28FE8B21353}"/>
              </a:ext>
            </a:extLst>
          </p:cNvPr>
          <p:cNvGrpSpPr/>
          <p:nvPr/>
        </p:nvGrpSpPr>
        <p:grpSpPr>
          <a:xfrm>
            <a:off x="8192918" y="1008210"/>
            <a:ext cx="3594499" cy="4848580"/>
            <a:chOff x="5076827" y="411956"/>
            <a:chExt cx="3671886" cy="4104085"/>
          </a:xfrm>
        </p:grpSpPr>
        <p:sp>
          <p:nvSpPr>
            <p:cNvPr id="14" name="AutoShape 11">
              <a:extLst>
                <a:ext uri="{FF2B5EF4-FFF2-40B4-BE49-F238E27FC236}">
                  <a16:creationId xmlns:a16="http://schemas.microsoft.com/office/drawing/2014/main" id="{7B4D9F73-4289-43B3-9335-3C9BD5D67D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701" y="2085975"/>
              <a:ext cx="3457575" cy="539354"/>
            </a:xfrm>
            <a:prstGeom prst="flowChartMerge">
              <a:avLst/>
            </a:prstGeom>
            <a:gradFill rotWithShape="1">
              <a:gsLst>
                <a:gs pos="0">
                  <a:srgbClr val="F9F9F9"/>
                </a:gs>
                <a:gs pos="50000">
                  <a:schemeClr val="accent1"/>
                </a:gs>
                <a:gs pos="100000">
                  <a:srgbClr val="F9F9F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/>
            </a:p>
          </p:txBody>
        </p:sp>
        <p:pic>
          <p:nvPicPr>
            <p:cNvPr id="15" name="Picture 9" descr="bits">
              <a:extLst>
                <a:ext uri="{FF2B5EF4-FFF2-40B4-BE49-F238E27FC236}">
                  <a16:creationId xmlns:a16="http://schemas.microsoft.com/office/drawing/2014/main" id="{9A404DF4-353B-45A0-9AB0-FDD62F4E8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7" y="411956"/>
              <a:ext cx="3671886" cy="2030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8" descr="s6">
              <a:extLst>
                <a:ext uri="{FF2B5EF4-FFF2-40B4-BE49-F238E27FC236}">
                  <a16:creationId xmlns:a16="http://schemas.microsoft.com/office/drawing/2014/main" id="{B80CAD60-FE9F-42A8-95D2-CBD2B7087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82" t="13284" r="30707"/>
            <a:stretch>
              <a:fillRect/>
            </a:stretch>
          </p:blipFill>
          <p:spPr bwMode="auto">
            <a:xfrm>
              <a:off x="6443664" y="2572941"/>
              <a:ext cx="1055687" cy="1943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F3BD637-DBF7-46E6-8663-2803839A50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3759" r="38333" b="2867"/>
          <a:stretch/>
        </p:blipFill>
        <p:spPr>
          <a:xfrm rot="1617781">
            <a:off x="6659390" y="2729837"/>
            <a:ext cx="885032" cy="35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Screwfox</a:t>
            </a:r>
            <a:r>
              <a:rPr lang="en-US" dirty="0"/>
              <a:t> ASD 16 Features and Benefits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119F-8E8F-4960-ADBB-9DAA6A107C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655"/>
          <a:stretch/>
        </p:blipFill>
        <p:spPr>
          <a:xfrm>
            <a:off x="7597166" y="1562866"/>
            <a:ext cx="4043152" cy="29281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BAE91-1B44-4475-92A1-E6B2ABB99A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3759" r="38333" b="2867"/>
          <a:stretch/>
        </p:blipFill>
        <p:spPr>
          <a:xfrm rot="16200000">
            <a:off x="9281712" y="3460358"/>
            <a:ext cx="880724" cy="3563681"/>
          </a:xfrm>
          <a:prstGeom prst="rect">
            <a:avLst/>
          </a:prstGeom>
        </p:spPr>
      </p:pic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62513FB6-88A5-4494-83F9-81E0C560F438}"/>
              </a:ext>
            </a:extLst>
          </p:cNvPr>
          <p:cNvSpPr txBox="1">
            <a:spLocks/>
          </p:cNvSpPr>
          <p:nvPr/>
        </p:nvSpPr>
        <p:spPr>
          <a:xfrm>
            <a:off x="550873" y="1820863"/>
            <a:ext cx="5415071" cy="353622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/>
              <a:t>A versatile battery powered torque screwdriver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/>
              <a:t>Straight or angled position use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/>
              <a:t>32 settings, 16 on low and 16 on high torque setting makes the tool suitable for various work spaces and applications 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/>
              <a:t>A torque range of 1.06 to 38.32 Inch Pounds (.12 – 4.33 Nm). 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r>
              <a:rPr lang="en-US"/>
              <a:t>Lithium Ion battery - one hour charge time</a:t>
            </a:r>
          </a:p>
          <a:p>
            <a:pPr>
              <a:spcBef>
                <a:spcPts val="600"/>
              </a:spcBef>
            </a:pPr>
            <a:r>
              <a:rPr lang="en-US" b="1" u="sng">
                <a:solidFill>
                  <a:srgbClr val="FF0000"/>
                </a:solidFill>
              </a:rPr>
              <a:t>Important</a:t>
            </a:r>
            <a:r>
              <a:rPr lang="en-US">
                <a:solidFill>
                  <a:srgbClr val="FF0000"/>
                </a:solidFill>
              </a:rPr>
              <a:t>: Due to the Lithium Ion battery, the unit may only ship via ground</a:t>
            </a:r>
          </a:p>
          <a:p>
            <a:pPr>
              <a:spcBef>
                <a:spcPts val="600"/>
              </a:spcBef>
              <a:buClr>
                <a:srgbClr val="00B4B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0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Screwfox</a:t>
            </a:r>
            <a:r>
              <a:rPr lang="en-US" dirty="0"/>
              <a:t> Socket Set 47 Features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B9043FD-DAC6-4E2F-B45B-03EA9E960FF0}"/>
              </a:ext>
            </a:extLst>
          </p:cNvPr>
          <p:cNvSpPr txBox="1">
            <a:spLocks/>
          </p:cNvSpPr>
          <p:nvPr/>
        </p:nvSpPr>
        <p:spPr>
          <a:xfrm>
            <a:off x="457200" y="1822142"/>
            <a:ext cx="7931330" cy="402307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Solid ¼” screw set with comprehensive equipment</a:t>
            </a:r>
          </a:p>
          <a:p>
            <a:pPr>
              <a:spcBef>
                <a:spcPts val="600"/>
              </a:spcBef>
            </a:pPr>
            <a:r>
              <a:rPr lang="en-US" dirty="0"/>
              <a:t>Ratcheting mechanism with 48 teeth for tight spaces</a:t>
            </a:r>
          </a:p>
          <a:p>
            <a:pPr>
              <a:spcBef>
                <a:spcPts val="600"/>
              </a:spcBef>
            </a:pPr>
            <a:r>
              <a:rPr lang="en-US" dirty="0"/>
              <a:t>Optimum power transmission </a:t>
            </a:r>
          </a:p>
          <a:p>
            <a:pPr>
              <a:spcBef>
                <a:spcPts val="600"/>
              </a:spcBef>
            </a:pPr>
            <a:r>
              <a:rPr lang="en-US" dirty="0"/>
              <a:t>Made from chrome vanadium steel for a long service life.</a:t>
            </a:r>
          </a:p>
          <a:p>
            <a:pPr>
              <a:spcBef>
                <a:spcPts val="600"/>
              </a:spcBef>
            </a:pPr>
            <a:r>
              <a:rPr lang="en-US" dirty="0"/>
              <a:t>Organized in an impact-resistant robust plastic case with metal fastenings</a:t>
            </a:r>
          </a:p>
          <a:p>
            <a:pPr>
              <a:spcBef>
                <a:spcPts val="600"/>
              </a:spcBef>
            </a:pPr>
            <a:r>
              <a:rPr lang="en-US" dirty="0"/>
              <a:t>Set includes: 1/4" socket set, 47-piece, 1/4" reversible ratchet, 48 teeth with fast locking system, 50 mm and 100 mm 1/4" extensions, 1/4" screwdriver handle, 150 mm 1/4" flexible extension, 1/4" Cardan joint, 1/4" T-handle, 2 x 1/4" bit adapter, 13 knurled 1/4" sockets, wrench size: 4 / 4.5 / 5 / 5.5 / 6 / 7 / 8 / 9 / 10 / 11 / 12 / 13 / 14 mm, 21 knurled socket bits: 6 x </a:t>
            </a:r>
            <a:r>
              <a:rPr lang="en-US" dirty="0" err="1"/>
              <a:t>Torx</a:t>
            </a:r>
            <a:r>
              <a:rPr lang="en-US" baseline="30000" dirty="0"/>
              <a:t>®</a:t>
            </a:r>
            <a:r>
              <a:rPr lang="en-US" dirty="0"/>
              <a:t> T10, T15, T20, T25, T30, T40, 6 x Hex 3, 4, 5, 6, 7, 8 mm, 3 x Phillips recess</a:t>
            </a:r>
            <a:r>
              <a:rPr lang="en-US" baseline="30000" dirty="0"/>
              <a:t>®</a:t>
            </a:r>
            <a:r>
              <a:rPr lang="en-US" dirty="0"/>
              <a:t> PH1, PH2, PH3, 3 x </a:t>
            </a:r>
            <a:r>
              <a:rPr lang="en-US" dirty="0" err="1"/>
              <a:t>Pozidriv</a:t>
            </a:r>
            <a:r>
              <a:rPr lang="en-US" baseline="30000" dirty="0"/>
              <a:t>®</a:t>
            </a:r>
            <a:r>
              <a:rPr lang="en-US" dirty="0"/>
              <a:t> PZ1, PZ2, PZ3, 3 x slotted 4, 5.5, 7 mm, Allen wrench Hex 1.27, 1.5, 2, 2.5 mm. 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8" name="Picture 1" descr="85098_2000_int">
            <a:extLst>
              <a:ext uri="{FF2B5EF4-FFF2-40B4-BE49-F238E27FC236}">
                <a16:creationId xmlns:a16="http://schemas.microsoft.com/office/drawing/2014/main" id="{D5274991-0F56-4CFB-9DE6-02A06B628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4" b="2698"/>
          <a:stretch/>
        </p:blipFill>
        <p:spPr bwMode="auto">
          <a:xfrm>
            <a:off x="8313474" y="1562866"/>
            <a:ext cx="3665678" cy="324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7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Microfox</a:t>
            </a:r>
            <a:r>
              <a:rPr lang="en-US" dirty="0"/>
              <a:t> Features and Benefits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F1ED5C-E51F-4C92-A83B-E4748CAF5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111" y="1746543"/>
            <a:ext cx="5138144" cy="3853608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55464A1-33F2-4ECB-BDB4-1EC30228B1FB}"/>
              </a:ext>
            </a:extLst>
          </p:cNvPr>
          <p:cNvSpPr txBox="1">
            <a:spLocks/>
          </p:cNvSpPr>
          <p:nvPr/>
        </p:nvSpPr>
        <p:spPr>
          <a:xfrm>
            <a:off x="550872" y="2133424"/>
            <a:ext cx="4861017" cy="360050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/>
              <a:t>For working with small electronic parts and components</a:t>
            </a:r>
          </a:p>
          <a:p>
            <a:pPr>
              <a:spcBef>
                <a:spcPts val="600"/>
              </a:spcBef>
            </a:pPr>
            <a:r>
              <a:rPr lang="en-US"/>
              <a:t>Ideal for working on hard-to access areas such as PCB components</a:t>
            </a:r>
          </a:p>
          <a:p>
            <a:pPr>
              <a:spcBef>
                <a:spcPts val="600"/>
              </a:spcBef>
            </a:pPr>
            <a:r>
              <a:rPr lang="en-US"/>
              <a:t>Manufactured from case-hardened tool steel</a:t>
            </a:r>
          </a:p>
          <a:p>
            <a:pPr>
              <a:spcBef>
                <a:spcPts val="600"/>
              </a:spcBef>
            </a:pPr>
            <a:r>
              <a:rPr lang="en-US"/>
              <a:t>Cutting edges are also inductively hardened</a:t>
            </a:r>
          </a:p>
          <a:p>
            <a:pPr>
              <a:spcBef>
                <a:spcPts val="600"/>
              </a:spcBef>
            </a:pPr>
            <a:r>
              <a:rPr lang="en-US"/>
              <a:t>Glare free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63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Microfox</a:t>
            </a:r>
            <a:r>
              <a:rPr lang="en-US" dirty="0"/>
              <a:t> Electronic Pliers</a:t>
            </a:r>
          </a:p>
        </p:txBody>
      </p:sp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080EF256-9851-4816-B0A9-FEC768E275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0446" t="-443" r="-15176" b="1116"/>
          <a:stretch/>
        </p:blipFill>
        <p:spPr bwMode="gray">
          <a:xfrm>
            <a:off x="550873" y="2165023"/>
            <a:ext cx="2206536" cy="1665158"/>
          </a:xfrm>
          <a:prstGeom prst="rect">
            <a:avLst/>
          </a:prstGeom>
          <a:noFill/>
        </p:spPr>
      </p:pic>
      <p:pic>
        <p:nvPicPr>
          <p:cNvPr id="10" name="Picture Placeholder 14">
            <a:extLst>
              <a:ext uri="{FF2B5EF4-FFF2-40B4-BE49-F238E27FC236}">
                <a16:creationId xmlns:a16="http://schemas.microsoft.com/office/drawing/2014/main" id="{1C7C1A64-05E7-4F1C-97A1-23A02A23B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7909" t="-40" r="-18045" b="3245"/>
          <a:stretch/>
        </p:blipFill>
        <p:spPr>
          <a:xfrm>
            <a:off x="3667867" y="2165023"/>
            <a:ext cx="2206535" cy="1665158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64B6141D-CF43-4D1F-BD8C-330955F05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20" t="9008" r="-10266" b="1326"/>
          <a:stretch/>
        </p:blipFill>
        <p:spPr bwMode="auto">
          <a:xfrm>
            <a:off x="6437169" y="2043825"/>
            <a:ext cx="2367137" cy="178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18578415-5DB7-4565-9D37-1F57E2B88D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10" t="9132" r="-14180" b="-29"/>
          <a:stretch/>
        </p:blipFill>
        <p:spPr bwMode="auto">
          <a:xfrm>
            <a:off x="9189535" y="2043825"/>
            <a:ext cx="2367138" cy="178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A4FCDB0-2297-4089-87A4-34CF4C676280}"/>
              </a:ext>
            </a:extLst>
          </p:cNvPr>
          <p:cNvSpPr txBox="1">
            <a:spLocks/>
          </p:cNvSpPr>
          <p:nvPr/>
        </p:nvSpPr>
        <p:spPr>
          <a:xfrm>
            <a:off x="667073" y="4097174"/>
            <a:ext cx="1908174" cy="144000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P</a:t>
            </a:r>
          </a:p>
          <a:p>
            <a:pPr marL="0" indent="0" algn="ctr">
              <a:buNone/>
            </a:pPr>
            <a:r>
              <a:rPr lang="en-US" dirty="0"/>
              <a:t>1212491</a:t>
            </a:r>
          </a:p>
          <a:p>
            <a:pPr marL="0" indent="0" algn="ctr">
              <a:buNone/>
            </a:pPr>
            <a:r>
              <a:rPr lang="en-US" sz="1400" dirty="0"/>
              <a:t>Needle-nose pliers, smooth grip, with opening spring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2277526-3328-4BF9-9FEC-020913E12671}"/>
              </a:ext>
            </a:extLst>
          </p:cNvPr>
          <p:cNvSpPr txBox="1">
            <a:spLocks/>
          </p:cNvSpPr>
          <p:nvPr/>
        </p:nvSpPr>
        <p:spPr>
          <a:xfrm>
            <a:off x="3622860" y="4083171"/>
            <a:ext cx="2206535" cy="1665158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F</a:t>
            </a:r>
          </a:p>
          <a:p>
            <a:pPr marL="0" indent="0" algn="ctr">
              <a:buNone/>
            </a:pPr>
            <a:r>
              <a:rPr lang="en-US" dirty="0"/>
              <a:t>1212493</a:t>
            </a:r>
          </a:p>
          <a:p>
            <a:pPr marL="0" indent="0" algn="ctr">
              <a:buNone/>
            </a:pPr>
            <a:r>
              <a:rPr lang="en-US" sz="1400" dirty="0"/>
              <a:t>Flat pliers, smooth gripping surface, with spring opening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CCC6FFB-294C-4394-A226-FDF363A0A304}"/>
              </a:ext>
            </a:extLst>
          </p:cNvPr>
          <p:cNvSpPr txBox="1">
            <a:spLocks/>
          </p:cNvSpPr>
          <p:nvPr/>
        </p:nvSpPr>
        <p:spPr>
          <a:xfrm>
            <a:off x="6381880" y="4062627"/>
            <a:ext cx="2206535" cy="178635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PC</a:t>
            </a:r>
          </a:p>
          <a:p>
            <a:pPr marL="0" indent="0" algn="ctr">
              <a:buNone/>
            </a:pPr>
            <a:r>
              <a:rPr lang="en-US" dirty="0"/>
              <a:t>1212492</a:t>
            </a:r>
          </a:p>
          <a:p>
            <a:pPr marL="0" indent="0" algn="ctr">
              <a:buNone/>
            </a:pPr>
            <a:r>
              <a:rPr lang="en-US" sz="1400" dirty="0"/>
              <a:t>Needle-nose pliers, 45° angle, smooth grip, with opening spring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BE552D11-AF46-42B1-8259-9E6E92DA6922}"/>
              </a:ext>
            </a:extLst>
          </p:cNvPr>
          <p:cNvSpPr txBox="1">
            <a:spLocks/>
          </p:cNvSpPr>
          <p:nvPr/>
        </p:nvSpPr>
        <p:spPr>
          <a:xfrm>
            <a:off x="9476890" y="4060022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R</a:t>
            </a:r>
          </a:p>
          <a:p>
            <a:pPr marL="0" indent="0" algn="ctr">
              <a:buNone/>
            </a:pPr>
            <a:r>
              <a:rPr lang="en-US" dirty="0"/>
              <a:t>1212490</a:t>
            </a:r>
          </a:p>
          <a:p>
            <a:pPr marL="0" indent="0" algn="ctr">
              <a:buNone/>
            </a:pPr>
            <a:r>
              <a:rPr lang="en-US" sz="1400" dirty="0"/>
              <a:t>Round-nose pliers, smooth grip, with opening spring</a:t>
            </a:r>
          </a:p>
        </p:txBody>
      </p:sp>
    </p:spTree>
    <p:extLst>
      <p:ext uri="{BB962C8B-B14F-4D97-AF65-F5344CB8AC3E}">
        <p14:creationId xmlns:p14="http://schemas.microsoft.com/office/powerpoint/2010/main" val="3680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Microfox</a:t>
            </a:r>
            <a:r>
              <a:rPr lang="en-US" dirty="0"/>
              <a:t> Electronic Cutters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9EACF549-9B9F-476C-A683-E7CF186427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69" t="8686" r="-11407" b="405"/>
          <a:stretch/>
        </p:blipFill>
        <p:spPr bwMode="auto">
          <a:xfrm>
            <a:off x="632408" y="1886673"/>
            <a:ext cx="2330217" cy="17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BA9F5023-4D20-41BC-94DD-BE9E38EA0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2" t="12617" r="-10407" b="3047"/>
          <a:stretch/>
        </p:blipFill>
        <p:spPr bwMode="auto">
          <a:xfrm>
            <a:off x="3355428" y="2013995"/>
            <a:ext cx="2194144" cy="1655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4CAE479C-BC56-46C4-9D0B-D3D72E2017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13" t="9132" r="-11776" b="-27"/>
          <a:stretch/>
        </p:blipFill>
        <p:spPr bwMode="auto">
          <a:xfrm>
            <a:off x="6305291" y="1893756"/>
            <a:ext cx="2330217" cy="1758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>
            <a:extLst>
              <a:ext uri="{FF2B5EF4-FFF2-40B4-BE49-F238E27FC236}">
                <a16:creationId xmlns:a16="http://schemas.microsoft.com/office/drawing/2014/main" id="{978E16D8-109F-4539-9605-CBBA4D395B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93" t="13083" r="-9214" b="-27"/>
          <a:stretch/>
        </p:blipFill>
        <p:spPr bwMode="auto">
          <a:xfrm>
            <a:off x="9311955" y="2013995"/>
            <a:ext cx="2169229" cy="163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170A55-3A69-4F40-91B8-0A16F0932667}"/>
              </a:ext>
            </a:extLst>
          </p:cNvPr>
          <p:cNvSpPr txBox="1">
            <a:spLocks/>
          </p:cNvSpPr>
          <p:nvPr/>
        </p:nvSpPr>
        <p:spPr>
          <a:xfrm>
            <a:off x="586085" y="3731943"/>
            <a:ext cx="2515930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SB</a:t>
            </a:r>
          </a:p>
          <a:p>
            <a:pPr marL="0" indent="0" algn="ctr">
              <a:buNone/>
            </a:pPr>
            <a:r>
              <a:rPr lang="en-US" dirty="0"/>
              <a:t>1212489</a:t>
            </a:r>
          </a:p>
          <a:p>
            <a:pPr marL="0" indent="0" algn="ctr">
              <a:buNone/>
            </a:pPr>
            <a:r>
              <a:rPr lang="en-US" sz="1400" dirty="0"/>
              <a:t>Electronic diagonal cutter, round head, without chamfer, and with opening spring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A69B3BDF-317E-4F74-A848-1C988804D1EE}"/>
              </a:ext>
            </a:extLst>
          </p:cNvPr>
          <p:cNvSpPr txBox="1">
            <a:spLocks/>
          </p:cNvSpPr>
          <p:nvPr/>
        </p:nvSpPr>
        <p:spPr>
          <a:xfrm>
            <a:off x="3401762" y="3712020"/>
            <a:ext cx="2194143" cy="156603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E</a:t>
            </a:r>
          </a:p>
          <a:p>
            <a:pPr marL="0" indent="0" algn="ctr">
              <a:buNone/>
            </a:pPr>
            <a:r>
              <a:rPr lang="en-US" dirty="0"/>
              <a:t>1212494</a:t>
            </a:r>
          </a:p>
          <a:p>
            <a:pPr marL="0" indent="0" algn="ctr">
              <a:buNone/>
            </a:pPr>
            <a:r>
              <a:rPr lang="en-US" sz="1400" dirty="0"/>
              <a:t>Electronic front cutter, without chamfer, with opening spring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33D88ED7-22FE-44CC-8B0F-F6934542D692}"/>
              </a:ext>
            </a:extLst>
          </p:cNvPr>
          <p:cNvSpPr txBox="1">
            <a:spLocks/>
          </p:cNvSpPr>
          <p:nvPr/>
        </p:nvSpPr>
        <p:spPr>
          <a:xfrm>
            <a:off x="6263775" y="3680522"/>
            <a:ext cx="2330217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EO</a:t>
            </a:r>
          </a:p>
          <a:p>
            <a:pPr marL="0" indent="0" algn="ctr">
              <a:buNone/>
            </a:pPr>
            <a:r>
              <a:rPr lang="en-US" dirty="0"/>
              <a:t>1212495</a:t>
            </a:r>
          </a:p>
          <a:p>
            <a:pPr marL="0" indent="0" algn="ctr">
              <a:buNone/>
            </a:pPr>
            <a:r>
              <a:rPr lang="en-US" sz="1400" dirty="0"/>
              <a:t>Electronic front cutter, 20° angle, without chamfer, with opening spring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842E4458-D06A-4328-8589-C859F1DF926F}"/>
              </a:ext>
            </a:extLst>
          </p:cNvPr>
          <p:cNvSpPr txBox="1">
            <a:spLocks/>
          </p:cNvSpPr>
          <p:nvPr/>
        </p:nvSpPr>
        <p:spPr>
          <a:xfrm>
            <a:off x="9365422" y="3672173"/>
            <a:ext cx="2169228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SP</a:t>
            </a:r>
          </a:p>
          <a:p>
            <a:pPr marL="0" indent="0" algn="ctr">
              <a:buNone/>
            </a:pPr>
            <a:r>
              <a:rPr lang="en-US" dirty="0"/>
              <a:t>1212488</a:t>
            </a:r>
          </a:p>
          <a:p>
            <a:pPr marL="0" indent="0" algn="ctr">
              <a:buNone/>
            </a:pPr>
            <a:r>
              <a:rPr lang="en-US" sz="1400" dirty="0"/>
              <a:t>Electronic diagonal cutter, tapered head, angled (21°), without chamfer.</a:t>
            </a:r>
          </a:p>
        </p:txBody>
      </p:sp>
    </p:spTree>
    <p:extLst>
      <p:ext uri="{BB962C8B-B14F-4D97-AF65-F5344CB8AC3E}">
        <p14:creationId xmlns:p14="http://schemas.microsoft.com/office/powerpoint/2010/main" val="50207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Microfox</a:t>
            </a:r>
            <a:r>
              <a:rPr lang="en-US" dirty="0"/>
              <a:t> Electric Static Discharge (ESD) Pliers and Cutters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EEFC19FB-1492-41D2-8E53-B6E8221544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80" t="12655" r="-11530" b="401"/>
          <a:stretch/>
        </p:blipFill>
        <p:spPr bwMode="auto">
          <a:xfrm>
            <a:off x="539812" y="1485167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3913A510-DBEA-4A4A-8E89-C23889A9C7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7" t="13007" r="-9272" b="47"/>
          <a:stretch/>
        </p:blipFill>
        <p:spPr bwMode="auto">
          <a:xfrm>
            <a:off x="3518364" y="1491000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FE2E6BD-818C-4E4C-B9D5-62B6811C88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13" t="9132" r="-11776" b="-29"/>
          <a:stretch/>
        </p:blipFill>
        <p:spPr bwMode="auto">
          <a:xfrm>
            <a:off x="6564834" y="1492250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0F4AC31F-C135-4166-A9CB-13E7D25FE3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93" t="13083" r="-9217" b="-28"/>
          <a:stretch/>
        </p:blipFill>
        <p:spPr bwMode="auto">
          <a:xfrm>
            <a:off x="9462426" y="1505515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26B34B7-90DA-4F15-8E9E-50E4336A50B1}"/>
              </a:ext>
            </a:extLst>
          </p:cNvPr>
          <p:cNvSpPr txBox="1">
            <a:spLocks/>
          </p:cNvSpPr>
          <p:nvPr/>
        </p:nvSpPr>
        <p:spPr>
          <a:xfrm>
            <a:off x="539750" y="2925169"/>
            <a:ext cx="2643285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P ESD</a:t>
            </a:r>
          </a:p>
          <a:p>
            <a:pPr marL="0" indent="0" algn="ctr">
              <a:buNone/>
            </a:pPr>
            <a:r>
              <a:rPr lang="en-US" dirty="0"/>
              <a:t>1212799</a:t>
            </a:r>
          </a:p>
          <a:p>
            <a:pPr marL="0" indent="0" algn="ctr">
              <a:buNone/>
            </a:pPr>
            <a:r>
              <a:rPr lang="en-US" sz="1400" dirty="0"/>
              <a:t>Needle-nose pliers 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5F40C898-4442-4915-AFB7-E44DABF0BB35}"/>
              </a:ext>
            </a:extLst>
          </p:cNvPr>
          <p:cNvSpPr txBox="1">
            <a:spLocks/>
          </p:cNvSpPr>
          <p:nvPr/>
        </p:nvSpPr>
        <p:spPr>
          <a:xfrm>
            <a:off x="3147973" y="2937004"/>
            <a:ext cx="2635792" cy="90579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R ESD</a:t>
            </a:r>
          </a:p>
          <a:p>
            <a:pPr marL="0" indent="0" algn="ctr">
              <a:buNone/>
            </a:pPr>
            <a:r>
              <a:rPr lang="en-US" dirty="0"/>
              <a:t>1212481</a:t>
            </a:r>
          </a:p>
          <a:p>
            <a:pPr marL="0" indent="0" algn="ctr">
              <a:buNone/>
            </a:pPr>
            <a:r>
              <a:rPr lang="en-US" sz="1400" dirty="0"/>
              <a:t>Round-nose pliers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808FE8FE-804F-4A3A-9A65-0380CB7BFD37}"/>
              </a:ext>
            </a:extLst>
          </p:cNvPr>
          <p:cNvSpPr txBox="1">
            <a:spLocks/>
          </p:cNvSpPr>
          <p:nvPr/>
        </p:nvSpPr>
        <p:spPr>
          <a:xfrm>
            <a:off x="6217598" y="2937004"/>
            <a:ext cx="2590739" cy="112571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F ESD</a:t>
            </a:r>
          </a:p>
          <a:p>
            <a:pPr marL="0" indent="0" algn="ctr">
              <a:buNone/>
            </a:pPr>
            <a:r>
              <a:rPr lang="en-US" dirty="0"/>
              <a:t>1212484</a:t>
            </a:r>
          </a:p>
          <a:p>
            <a:pPr marL="0" indent="0" algn="ctr">
              <a:buNone/>
            </a:pPr>
            <a:r>
              <a:rPr lang="en-US" sz="1400" dirty="0"/>
              <a:t>Flat-nose pliers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CB3CD10E-22B9-41E9-99C6-0F7DBA32F638}"/>
              </a:ext>
            </a:extLst>
          </p:cNvPr>
          <p:cNvSpPr txBox="1">
            <a:spLocks/>
          </p:cNvSpPr>
          <p:nvPr/>
        </p:nvSpPr>
        <p:spPr>
          <a:xfrm>
            <a:off x="9022588" y="2937003"/>
            <a:ext cx="3169412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PC ESD</a:t>
            </a:r>
          </a:p>
          <a:p>
            <a:pPr marL="0" indent="0" algn="ctr">
              <a:buNone/>
            </a:pPr>
            <a:r>
              <a:rPr lang="en-US" dirty="0"/>
              <a:t>1212801</a:t>
            </a:r>
          </a:p>
          <a:p>
            <a:pPr marL="0" indent="0" algn="ctr">
              <a:buNone/>
            </a:pPr>
            <a:r>
              <a:rPr lang="en-US" sz="1400" dirty="0"/>
              <a:t>Needle-nose pliers, with a 45° angle </a:t>
            </a:r>
          </a:p>
        </p:txBody>
      </p:sp>
      <p:pic>
        <p:nvPicPr>
          <p:cNvPr id="28" name="Picture 1">
            <a:extLst>
              <a:ext uri="{FF2B5EF4-FFF2-40B4-BE49-F238E27FC236}">
                <a16:creationId xmlns:a16="http://schemas.microsoft.com/office/drawing/2014/main" id="{96EC4CA0-9219-4244-AD6D-B0E1340E44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22" t="9052" r="-9127" b="60"/>
          <a:stretch/>
        </p:blipFill>
        <p:spPr bwMode="auto">
          <a:xfrm>
            <a:off x="475870" y="4647000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2D558513-71FF-4104-977E-8AF47BD60F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4" t="9128" r="-11281" b="17"/>
          <a:stretch/>
        </p:blipFill>
        <p:spPr bwMode="auto">
          <a:xfrm>
            <a:off x="4367574" y="4624896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CBD001CA-F3EB-4232-ACC1-7B231F337B5A}"/>
              </a:ext>
            </a:extLst>
          </p:cNvPr>
          <p:cNvSpPr txBox="1">
            <a:spLocks/>
          </p:cNvSpPr>
          <p:nvPr/>
        </p:nvSpPr>
        <p:spPr>
          <a:xfrm>
            <a:off x="1961688" y="4374222"/>
            <a:ext cx="2378818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E ESD</a:t>
            </a:r>
          </a:p>
          <a:p>
            <a:pPr marL="0" indent="0" algn="ctr">
              <a:buNone/>
            </a:pPr>
            <a:r>
              <a:rPr lang="en-US" dirty="0"/>
              <a:t>1212794</a:t>
            </a:r>
          </a:p>
          <a:p>
            <a:pPr marL="0" indent="0" algn="ctr">
              <a:buNone/>
            </a:pPr>
            <a:r>
              <a:rPr lang="en-US" sz="1400" dirty="0"/>
              <a:t>Electronic front cutter, without chamfer, with opening spring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D1F2D7A9-3BCD-4984-B7AB-50C3460E2297}"/>
              </a:ext>
            </a:extLst>
          </p:cNvPr>
          <p:cNvSpPr txBox="1">
            <a:spLocks/>
          </p:cNvSpPr>
          <p:nvPr/>
        </p:nvSpPr>
        <p:spPr>
          <a:xfrm>
            <a:off x="5916254" y="4483566"/>
            <a:ext cx="2787908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MICROFOX – PC</a:t>
            </a:r>
          </a:p>
          <a:p>
            <a:pPr marL="0" indent="0" algn="ctr">
              <a:buNone/>
            </a:pPr>
            <a:r>
              <a:rPr lang="en-US" dirty="0"/>
              <a:t>1212801</a:t>
            </a:r>
            <a:endParaRPr lang="en-US" sz="1400" dirty="0"/>
          </a:p>
          <a:p>
            <a:pPr marL="0" indent="0" algn="ctr">
              <a:buNone/>
            </a:pPr>
            <a:r>
              <a:rPr lang="en-US" sz="1400" dirty="0"/>
              <a:t>Needle-nose pliers, 45° angle, smooth grip, with opening spring</a:t>
            </a:r>
          </a:p>
        </p:txBody>
      </p:sp>
    </p:spTree>
    <p:extLst>
      <p:ext uri="{BB962C8B-B14F-4D97-AF65-F5344CB8AC3E}">
        <p14:creationId xmlns:p14="http://schemas.microsoft.com/office/powerpoint/2010/main" val="270320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&amp; Crimp Sets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8464FB-1FA9-4F1C-85A8-6B2A0E90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02" y="1420406"/>
            <a:ext cx="4067097" cy="3405709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195CF074-0EE7-4940-9A8A-179D805592EA}"/>
              </a:ext>
            </a:extLst>
          </p:cNvPr>
          <p:cNvSpPr txBox="1">
            <a:spLocks/>
          </p:cNvSpPr>
          <p:nvPr/>
        </p:nvSpPr>
        <p:spPr>
          <a:xfrm>
            <a:off x="760600" y="2308279"/>
            <a:ext cx="6603702" cy="323599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Assortment metal box</a:t>
            </a:r>
          </a:p>
          <a:p>
            <a:pPr>
              <a:spcBef>
                <a:spcPts val="600"/>
              </a:spcBef>
            </a:pPr>
            <a:r>
              <a:rPr lang="en-US" dirty="0"/>
              <a:t>Consisting of: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Ferrules  (up to 3100 pcs)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Stripping tool for wires and conductors up to 40 mm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Crimping pliers with integrated pressure lock for ferrules up to 25mm² insertion from the side and front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Crimpset</a:t>
            </a:r>
            <a:r>
              <a:rPr lang="en-US" dirty="0"/>
              <a:t> 6  1202072</a:t>
            </a:r>
          </a:p>
          <a:p>
            <a:pPr>
              <a:spcBef>
                <a:spcPts val="600"/>
              </a:spcBef>
            </a:pPr>
            <a:r>
              <a:rPr lang="en-US" dirty="0" err="1"/>
              <a:t>Crimpset</a:t>
            </a:r>
            <a:r>
              <a:rPr lang="en-US" dirty="0"/>
              <a:t> 25  1202580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3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Ferrule Sets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676C4-A3A9-4F7D-B0D1-F41DB4EA0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12250" r="33333"/>
          <a:stretch/>
        </p:blipFill>
        <p:spPr>
          <a:xfrm>
            <a:off x="8723291" y="1166328"/>
            <a:ext cx="1484787" cy="3068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19ED6-395B-4061-9E2B-F8D328B37E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6" t="11624" r="28737"/>
          <a:stretch/>
        </p:blipFill>
        <p:spPr>
          <a:xfrm>
            <a:off x="10265309" y="1847609"/>
            <a:ext cx="1700817" cy="3162782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0C8DF05-9413-477B-8815-346E19AA6233}"/>
              </a:ext>
            </a:extLst>
          </p:cNvPr>
          <p:cNvSpPr txBox="1">
            <a:spLocks/>
          </p:cNvSpPr>
          <p:nvPr/>
        </p:nvSpPr>
        <p:spPr>
          <a:xfrm>
            <a:off x="642394" y="2236269"/>
            <a:ext cx="5110223" cy="296346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Ferrule assortment boxes</a:t>
            </a:r>
          </a:p>
          <a:p>
            <a:pPr>
              <a:spcBef>
                <a:spcPts val="600"/>
              </a:spcBef>
            </a:pPr>
            <a:r>
              <a:rPr lang="en-US" dirty="0"/>
              <a:t>Consisting of ferrules  (up to 2000 pcs)</a:t>
            </a:r>
          </a:p>
          <a:p>
            <a:pPr>
              <a:spcBef>
                <a:spcPts val="600"/>
              </a:spcBef>
            </a:pPr>
            <a:r>
              <a:rPr lang="en-US" dirty="0"/>
              <a:t>Designed to keep the workshop tidy</a:t>
            </a:r>
          </a:p>
          <a:p>
            <a:pPr>
              <a:spcBef>
                <a:spcPts val="600"/>
              </a:spcBef>
            </a:pPr>
            <a:r>
              <a:rPr lang="en-US" dirty="0"/>
              <a:t>Color coding and transparent cover facilitate quick access</a:t>
            </a:r>
          </a:p>
          <a:p>
            <a:pPr>
              <a:spcBef>
                <a:spcPts val="600"/>
              </a:spcBef>
            </a:pPr>
            <a:r>
              <a:rPr lang="en-US" dirty="0"/>
              <a:t>Can be hung up on perforated board walls</a:t>
            </a:r>
          </a:p>
        </p:txBody>
      </p:sp>
    </p:spTree>
    <p:extLst>
      <p:ext uri="{BB962C8B-B14F-4D97-AF65-F5344CB8AC3E}">
        <p14:creationId xmlns:p14="http://schemas.microsoft.com/office/powerpoint/2010/main" val="258052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Electrician’s Scissors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A62D11-39B1-4515-AE24-F7D3FC18DF74}"/>
              </a:ext>
            </a:extLst>
          </p:cNvPr>
          <p:cNvSpPr txBox="1">
            <a:spLocks/>
          </p:cNvSpPr>
          <p:nvPr/>
        </p:nvSpPr>
        <p:spPr>
          <a:xfrm>
            <a:off x="6383588" y="4411463"/>
            <a:ext cx="2181678" cy="197947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ES-2</a:t>
            </a:r>
          </a:p>
          <a:p>
            <a:pPr marL="0" indent="0" algn="ctr">
              <a:buNone/>
            </a:pPr>
            <a:r>
              <a:rPr lang="en-US" dirty="0"/>
              <a:t>1139724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0000"/>
                </a:solidFill>
              </a:rPr>
              <a:t>C</a:t>
            </a:r>
            <a:r>
              <a:rPr lang="en-US" sz="1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utting</a:t>
            </a:r>
            <a:r>
              <a:rPr lang="en-US" sz="1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: &lt; 50 mm² Dismantling: &lt; 50 mm² Stripping: 1.5 mm²/ 2.5 mm² Crimping: 6 mm²   RC…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9065D02-89A6-4D01-A84B-76B718962336}"/>
              </a:ext>
            </a:extLst>
          </p:cNvPr>
          <p:cNvSpPr txBox="1">
            <a:spLocks/>
          </p:cNvSpPr>
          <p:nvPr/>
        </p:nvSpPr>
        <p:spPr>
          <a:xfrm>
            <a:off x="3419066" y="4413001"/>
            <a:ext cx="2086628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ES-1</a:t>
            </a:r>
          </a:p>
          <a:p>
            <a:pPr marL="0" indent="0" algn="ctr">
              <a:buNone/>
            </a:pPr>
            <a:r>
              <a:rPr lang="en-US" dirty="0"/>
              <a:t>1139721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0000"/>
                </a:solidFill>
              </a:rPr>
              <a:t>C</a:t>
            </a:r>
            <a:r>
              <a:rPr lang="en-US" sz="1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utting</a:t>
            </a:r>
            <a:r>
              <a:rPr lang="en-US" sz="1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: &lt; 10 mm² Dismantling: &lt; 35 mm²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0D2A353-F0E8-48E0-9577-C78B8AAAA290}"/>
              </a:ext>
            </a:extLst>
          </p:cNvPr>
          <p:cNvSpPr txBox="1">
            <a:spLocks/>
          </p:cNvSpPr>
          <p:nvPr/>
        </p:nvSpPr>
        <p:spPr>
          <a:xfrm>
            <a:off x="9321819" y="4406996"/>
            <a:ext cx="2108354" cy="1588694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MPS</a:t>
            </a:r>
          </a:p>
          <a:p>
            <a:pPr marL="0" indent="0" algn="ctr">
              <a:buNone/>
            </a:pPr>
            <a:r>
              <a:rPr lang="en-US" dirty="0"/>
              <a:t>1139725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0000"/>
                </a:solidFill>
              </a:rPr>
              <a:t>C</a:t>
            </a:r>
            <a:r>
              <a:rPr lang="en-US" sz="1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utting</a:t>
            </a:r>
            <a:r>
              <a:rPr lang="en-US" sz="1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: sheets, plastics, cards …and the back blades for cartons  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17" name="Grafik 14">
            <a:extLst>
              <a:ext uri="{FF2B5EF4-FFF2-40B4-BE49-F238E27FC236}">
                <a16:creationId xmlns:a16="http://schemas.microsoft.com/office/drawing/2014/main" id="{39DEF772-5A12-440B-ACBD-C323A28BEB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465" y="1512356"/>
            <a:ext cx="2561530" cy="2558966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8" name="Grafik 11">
            <a:extLst>
              <a:ext uri="{FF2B5EF4-FFF2-40B4-BE49-F238E27FC236}">
                <a16:creationId xmlns:a16="http://schemas.microsoft.com/office/drawing/2014/main" id="{9948A5C5-C9C6-40D5-9E55-07150AFD4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6581" y="1411372"/>
            <a:ext cx="1296438" cy="2651627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19" name="Grafik 24">
            <a:extLst>
              <a:ext uri="{FF2B5EF4-FFF2-40B4-BE49-F238E27FC236}">
                <a16:creationId xmlns:a16="http://schemas.microsoft.com/office/drawing/2014/main" id="{CD3104A5-3149-4CC8-858C-1B5BD332A9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90" y="2393004"/>
            <a:ext cx="898204" cy="1669996"/>
          </a:xfrm>
          <a:prstGeom prst="rect">
            <a:avLst/>
          </a:prstGeom>
          <a:ln w="19050">
            <a:noFill/>
          </a:ln>
          <a:effectLst/>
        </p:spPr>
      </p:pic>
      <p:pic>
        <p:nvPicPr>
          <p:cNvPr id="20" name="Grafik 12">
            <a:extLst>
              <a:ext uri="{FF2B5EF4-FFF2-40B4-BE49-F238E27FC236}">
                <a16:creationId xmlns:a16="http://schemas.microsoft.com/office/drawing/2014/main" id="{E1F8FC73-48C5-4F63-8485-E98D0C7CC2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5266" y="812086"/>
            <a:ext cx="3473169" cy="3473169"/>
          </a:xfrm>
          <a:prstGeom prst="rect">
            <a:avLst/>
          </a:prstGeom>
          <a:ln w="19050">
            <a:noFill/>
          </a:ln>
          <a:effectLst/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24418BB5-8F7A-4C31-9F45-880289E5A17F}"/>
              </a:ext>
            </a:extLst>
          </p:cNvPr>
          <p:cNvSpPr txBox="1">
            <a:spLocks/>
          </p:cNvSpPr>
          <p:nvPr/>
        </p:nvSpPr>
        <p:spPr>
          <a:xfrm>
            <a:off x="426160" y="4413001"/>
            <a:ext cx="2383012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ES</a:t>
            </a:r>
          </a:p>
          <a:p>
            <a:pPr marL="0" indent="0" algn="ctr">
              <a:buNone/>
            </a:pPr>
            <a:r>
              <a:rPr lang="en-US" dirty="0"/>
              <a:t>1212621</a:t>
            </a:r>
          </a:p>
          <a:p>
            <a:pPr marL="0" indent="0">
              <a:buNone/>
            </a:pPr>
            <a:r>
              <a:rPr lang="de-DE" sz="1400" dirty="0">
                <a:solidFill>
                  <a:srgbClr val="000000"/>
                </a:solidFill>
              </a:rPr>
              <a:t>C</a:t>
            </a:r>
            <a:r>
              <a:rPr lang="en-US" sz="1400" dirty="0" err="1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utting</a:t>
            </a:r>
            <a:r>
              <a:rPr lang="en-US" sz="1400" dirty="0">
                <a:solidFill>
                  <a:srgbClr val="000000"/>
                </a:solidFill>
                <a:ea typeface="ヒラギノ明朝 ProN W3" charset="0"/>
                <a:cs typeface="ヒラギノ明朝 ProN W3" charset="0"/>
              </a:rPr>
              <a:t>: copper, aluminum, Kevlar fibers, and plastic   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E5162-C43E-49ED-A7CF-9B122C0402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6" y="1554841"/>
            <a:ext cx="2539576" cy="265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Kits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92B08-7C57-4F1E-8C5C-E5CA76D1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3" y="1554841"/>
            <a:ext cx="4041774" cy="3386197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88FAA7B-8EA3-4F64-9CDE-1B44D9E1189A}"/>
              </a:ext>
            </a:extLst>
          </p:cNvPr>
          <p:cNvSpPr txBox="1">
            <a:spLocks/>
          </p:cNvSpPr>
          <p:nvPr/>
        </p:nvSpPr>
        <p:spPr>
          <a:xfrm>
            <a:off x="850739" y="2187409"/>
            <a:ext cx="6337139" cy="324045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Tool wrap, equipped with one each of the following tools:</a:t>
            </a:r>
          </a:p>
          <a:p>
            <a:pPr>
              <a:spcBef>
                <a:spcPts val="600"/>
              </a:spcBef>
            </a:pPr>
            <a:r>
              <a:rPr lang="en-US" dirty="0"/>
              <a:t>Cable cutter, VDE tested</a:t>
            </a:r>
          </a:p>
          <a:p>
            <a:pPr>
              <a:spcBef>
                <a:spcPts val="600"/>
              </a:spcBef>
            </a:pPr>
            <a:r>
              <a:rPr lang="en-US" dirty="0"/>
              <a:t>Diagonal cutter, VDE tested</a:t>
            </a:r>
          </a:p>
          <a:p>
            <a:pPr>
              <a:spcBef>
                <a:spcPts val="600"/>
              </a:spcBef>
            </a:pPr>
            <a:r>
              <a:rPr lang="en-US" dirty="0"/>
              <a:t>Voltage tester, for DC and AC voltages of 6 V to 400 V</a:t>
            </a:r>
          </a:p>
          <a:p>
            <a:pPr>
              <a:spcBef>
                <a:spcPts val="600"/>
              </a:spcBef>
            </a:pPr>
            <a:r>
              <a:rPr lang="en-US" dirty="0"/>
              <a:t>Screwdrivers</a:t>
            </a:r>
          </a:p>
          <a:p>
            <a:pPr>
              <a:spcBef>
                <a:spcPts val="600"/>
              </a:spcBef>
            </a:pPr>
            <a:r>
              <a:rPr lang="en-US" dirty="0"/>
              <a:t>Combination pliers, VDE design</a:t>
            </a:r>
          </a:p>
          <a:p>
            <a:pPr>
              <a:spcBef>
                <a:spcPts val="600"/>
              </a:spcBef>
            </a:pPr>
            <a:r>
              <a:rPr lang="en-US" dirty="0"/>
              <a:t>Needle-nose pliers, VDE design</a:t>
            </a:r>
          </a:p>
          <a:p>
            <a:pPr>
              <a:spcBef>
                <a:spcPts val="600"/>
              </a:spcBef>
            </a:pPr>
            <a:r>
              <a:rPr lang="en-US" dirty="0"/>
              <a:t>Part #1212505</a:t>
            </a:r>
          </a:p>
        </p:txBody>
      </p:sp>
    </p:spTree>
    <p:extLst>
      <p:ext uri="{BB962C8B-B14F-4D97-AF65-F5344CB8AC3E}">
        <p14:creationId xmlns:p14="http://schemas.microsoft.com/office/powerpoint/2010/main" val="104272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Kits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5D1FD3-BA91-4337-9CF1-3D03357B7D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1"/>
          <a:stretch/>
        </p:blipFill>
        <p:spPr>
          <a:xfrm>
            <a:off x="6736835" y="1845926"/>
            <a:ext cx="4406784" cy="3166147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6A2F470E-55C6-4154-BE2A-B125BA55F1DE}"/>
              </a:ext>
            </a:extLst>
          </p:cNvPr>
          <p:cNvSpPr txBox="1">
            <a:spLocks/>
          </p:cNvSpPr>
          <p:nvPr/>
        </p:nvSpPr>
        <p:spPr>
          <a:xfrm>
            <a:off x="550873" y="1736485"/>
            <a:ext cx="6011973" cy="4756911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Tool carrier with shoulder strap, equipped with one each of the following tools: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Basic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Cable cutter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Diagonal cutter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Voltage tester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Screwdrivers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Combination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Needle-nose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Water pump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Control cabinet key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Stripping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Cutter knife</a:t>
            </a:r>
          </a:p>
          <a:p>
            <a:pPr>
              <a:spcBef>
                <a:spcPts val="600"/>
              </a:spcBef>
            </a:pPr>
            <a:r>
              <a:rPr lang="en-US" dirty="0"/>
              <a:t>Part #1212503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7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Kits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45E7A-8F5B-4F1F-8A9C-813E33238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773" y="1712774"/>
            <a:ext cx="4014294" cy="336149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98E70561-AB2C-4AE6-895B-55930871F202}"/>
              </a:ext>
            </a:extLst>
          </p:cNvPr>
          <p:cNvSpPr txBox="1">
            <a:spLocks/>
          </p:cNvSpPr>
          <p:nvPr/>
        </p:nvSpPr>
        <p:spPr>
          <a:xfrm>
            <a:off x="444303" y="1933255"/>
            <a:ext cx="5192567" cy="430007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Tool bag, with laptop compartment, equipped with the following tools: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Screwdrivers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Combination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Needle-nose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Water pump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Control cabinet key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Stripping tool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Cutter knife</a:t>
            </a:r>
          </a:p>
          <a:p>
            <a:pPr>
              <a:spcBef>
                <a:spcPts val="600"/>
              </a:spcBef>
            </a:pPr>
            <a:r>
              <a:rPr lang="en-US" dirty="0"/>
              <a:t>Part #1212504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2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Kits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73189-1D71-4B5A-8F14-6D7041E847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9635" r="6825"/>
          <a:stretch/>
        </p:blipFill>
        <p:spPr>
          <a:xfrm>
            <a:off x="8047983" y="1814457"/>
            <a:ext cx="4041774" cy="3463072"/>
          </a:xfrm>
          <a:prstGeom prst="rect">
            <a:avLst/>
          </a:prstGeom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468949-AFFF-4D0C-A0AF-18A421B828F8}"/>
              </a:ext>
            </a:extLst>
          </p:cNvPr>
          <p:cNvSpPr txBox="1">
            <a:spLocks/>
          </p:cNvSpPr>
          <p:nvPr/>
        </p:nvSpPr>
        <p:spPr>
          <a:xfrm>
            <a:off x="955987" y="2048513"/>
            <a:ext cx="4040188" cy="364623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Tool belt pouch, equipped with one each of the following tools: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Cable cutter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Diagonal cutter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Voltage tester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Screwdrivers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Combination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Control cabinet key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Stripping tool</a:t>
            </a:r>
          </a:p>
          <a:p>
            <a:pPr>
              <a:spcBef>
                <a:spcPts val="600"/>
              </a:spcBef>
            </a:pPr>
            <a:r>
              <a:rPr lang="en-US" dirty="0"/>
              <a:t>Part #1212506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53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Tool Kits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5887E0-8A24-4D63-90E8-5E7806518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31" y="1554841"/>
            <a:ext cx="4114800" cy="340638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93AD267-D7B2-47C9-A478-B6A99A0F3561}"/>
              </a:ext>
            </a:extLst>
          </p:cNvPr>
          <p:cNvSpPr txBox="1">
            <a:spLocks/>
          </p:cNvSpPr>
          <p:nvPr/>
        </p:nvSpPr>
        <p:spPr>
          <a:xfrm>
            <a:off x="734992" y="2463874"/>
            <a:ext cx="4040188" cy="296346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Tool zip up pouch, equipped with one each of the following tools: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Cutfox</a:t>
            </a:r>
            <a:r>
              <a:rPr lang="en-US" dirty="0"/>
              <a:t> 18 - Front Cable cutter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Wirefox</a:t>
            </a:r>
            <a:r>
              <a:rPr lang="en-US" dirty="0"/>
              <a:t> D40 - Stripping tool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Wirefox</a:t>
            </a:r>
            <a:r>
              <a:rPr lang="en-US" dirty="0"/>
              <a:t> 10 - Stripping pliers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Crimpfox</a:t>
            </a:r>
            <a:r>
              <a:rPr lang="en-US" dirty="0"/>
              <a:t> 6SF - Crimping pliers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SZF 1-0,6X3,5 - Screwdriver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1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Semi-Automatic Wire Processing Machines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31073C8-711F-40BE-8DC9-354ED729BEEB}"/>
              </a:ext>
            </a:extLst>
          </p:cNvPr>
          <p:cNvSpPr txBox="1">
            <a:spLocks/>
          </p:cNvSpPr>
          <p:nvPr/>
        </p:nvSpPr>
        <p:spPr>
          <a:xfrm>
            <a:off x="550873" y="1846438"/>
            <a:ext cx="5699020" cy="4104570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/>
              <a:t>Wire Striping and Ferrule Crimping</a:t>
            </a:r>
          </a:p>
          <a:p>
            <a:pPr>
              <a:spcBef>
                <a:spcPts val="600"/>
              </a:spcBef>
            </a:pPr>
            <a:r>
              <a:rPr lang="en-US"/>
              <a:t>CF3000 – reeled, insulated ferrules</a:t>
            </a:r>
          </a:p>
          <a:p>
            <a:pPr>
              <a:spcBef>
                <a:spcPts val="600"/>
              </a:spcBef>
            </a:pPr>
            <a:r>
              <a:rPr lang="en-US"/>
              <a:t>CF1000 – loose, insulated ferrules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/>
              <a:t>Wire Cutting</a:t>
            </a:r>
          </a:p>
          <a:p>
            <a:pPr>
              <a:spcBef>
                <a:spcPts val="600"/>
              </a:spcBef>
            </a:pPr>
            <a:r>
              <a:rPr lang="en-US"/>
              <a:t>CUTFOX 10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/>
              <a:t>Wire Stripping</a:t>
            </a:r>
          </a:p>
          <a:p>
            <a:pPr>
              <a:spcBef>
                <a:spcPts val="600"/>
              </a:spcBef>
            </a:pPr>
            <a:r>
              <a:rPr lang="en-US"/>
              <a:t>WF1000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/>
              <a:t>Wire Crimping</a:t>
            </a:r>
          </a:p>
          <a:p>
            <a:pPr>
              <a:spcBef>
                <a:spcPts val="600"/>
              </a:spcBef>
            </a:pPr>
            <a:r>
              <a:rPr lang="en-US"/>
              <a:t>CF500 – Pedal activated crimper for a wide range of connectors</a:t>
            </a:r>
          </a:p>
          <a:p>
            <a:pPr>
              <a:spcBef>
                <a:spcPts val="600"/>
              </a:spcBef>
            </a:pPr>
            <a:r>
              <a:rPr lang="en-US"/>
              <a:t>ZAP 25, 40 and 100 - Pneumatic ferrule crimpers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24A33D-3D43-4474-8472-9AA9F4465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368" y="1349212"/>
            <a:ext cx="4212591" cy="460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CF1000 &amp; CF3000 Wire Stripping and Ferrule Crimping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8A8C31-CCF0-48AC-9D2E-87689F02CB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86" y="1347580"/>
            <a:ext cx="3172694" cy="3312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02E75E-B5F4-41F9-995B-9B6BCD655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00" y="1345003"/>
            <a:ext cx="2123660" cy="2222897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CAB04A-7FEB-4C67-9903-4AEE45CB3052}"/>
              </a:ext>
            </a:extLst>
          </p:cNvPr>
          <p:cNvSpPr txBox="1">
            <a:spLocks/>
          </p:cNvSpPr>
          <p:nvPr/>
        </p:nvSpPr>
        <p:spPr>
          <a:xfrm>
            <a:off x="7555367" y="2668329"/>
            <a:ext cx="4551752" cy="3223185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 dirty="0"/>
              <a:t>CF3000</a:t>
            </a:r>
          </a:p>
          <a:p>
            <a:pPr>
              <a:spcBef>
                <a:spcPts val="600"/>
              </a:spcBef>
            </a:pPr>
            <a:r>
              <a:rPr lang="en-US" dirty="0"/>
              <a:t>22-14 AWG</a:t>
            </a:r>
          </a:p>
          <a:p>
            <a:pPr>
              <a:spcBef>
                <a:spcPts val="600"/>
              </a:spcBef>
            </a:pPr>
            <a:r>
              <a:rPr lang="en-US" dirty="0"/>
              <a:t>Reeled insulated ferrules</a:t>
            </a:r>
          </a:p>
          <a:p>
            <a:pPr>
              <a:spcBef>
                <a:spcPts val="600"/>
              </a:spcBef>
            </a:pPr>
            <a:r>
              <a:rPr lang="en-US" dirty="0"/>
              <a:t>8mm fixed strip length</a:t>
            </a:r>
          </a:p>
          <a:p>
            <a:pPr>
              <a:spcBef>
                <a:spcPts val="600"/>
              </a:spcBef>
            </a:pPr>
            <a:r>
              <a:rPr lang="en-US" dirty="0"/>
              <a:t>Quick die change over</a:t>
            </a:r>
          </a:p>
          <a:p>
            <a:pPr>
              <a:spcBef>
                <a:spcPts val="600"/>
              </a:spcBef>
            </a:pPr>
            <a:r>
              <a:rPr lang="en-US" dirty="0"/>
              <a:t>Compact and lightweight design</a:t>
            </a:r>
          </a:p>
          <a:p>
            <a:pPr>
              <a:spcBef>
                <a:spcPts val="600"/>
              </a:spcBef>
            </a:pPr>
            <a:r>
              <a:rPr lang="en-US" dirty="0"/>
              <a:t>Quantity counter</a:t>
            </a:r>
          </a:p>
          <a:p>
            <a:pPr>
              <a:spcBef>
                <a:spcPts val="600"/>
              </a:spcBef>
            </a:pPr>
            <a:r>
              <a:rPr lang="en-US" dirty="0"/>
              <a:t>Trapezoidal crimp profile</a:t>
            </a:r>
          </a:p>
          <a:p>
            <a:pPr>
              <a:spcBef>
                <a:spcPts val="600"/>
              </a:spcBef>
            </a:pPr>
            <a:r>
              <a:rPr lang="en-US" dirty="0"/>
              <a:t>UL Listed with Phoenix Contact ferrules 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5A293113-3006-4DAF-9694-F402AFA2DC65}"/>
              </a:ext>
            </a:extLst>
          </p:cNvPr>
          <p:cNvSpPr txBox="1">
            <a:spLocks/>
          </p:cNvSpPr>
          <p:nvPr/>
        </p:nvSpPr>
        <p:spPr>
          <a:xfrm>
            <a:off x="372084" y="2652101"/>
            <a:ext cx="4651327" cy="3738831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 dirty="0"/>
              <a:t>CF1000</a:t>
            </a:r>
          </a:p>
          <a:p>
            <a:pPr>
              <a:spcBef>
                <a:spcPts val="600"/>
              </a:spcBef>
            </a:pPr>
            <a:r>
              <a:rPr lang="en-US" dirty="0"/>
              <a:t>CF1000-1,5 - 22-12 AWG - 1208199</a:t>
            </a:r>
          </a:p>
          <a:p>
            <a:pPr>
              <a:spcBef>
                <a:spcPts val="600"/>
              </a:spcBef>
            </a:pPr>
            <a:r>
              <a:rPr lang="en-US" dirty="0"/>
              <a:t>CF1000-10 – 12,10,&amp; 8 AWG - 1212456</a:t>
            </a:r>
          </a:p>
          <a:p>
            <a:pPr>
              <a:spcBef>
                <a:spcPts val="600"/>
              </a:spcBef>
            </a:pPr>
            <a:r>
              <a:rPr lang="en-US" dirty="0"/>
              <a:t>Loose insulated ferrules</a:t>
            </a:r>
          </a:p>
          <a:p>
            <a:pPr>
              <a:spcBef>
                <a:spcPts val="600"/>
              </a:spcBef>
            </a:pPr>
            <a:r>
              <a:rPr lang="en-US" dirty="0"/>
              <a:t>Processes up to 1200/</a:t>
            </a:r>
            <a:r>
              <a:rPr lang="en-US" dirty="0" err="1"/>
              <a:t>hr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Adjustable strip length</a:t>
            </a:r>
          </a:p>
          <a:p>
            <a:pPr>
              <a:spcBef>
                <a:spcPts val="600"/>
              </a:spcBef>
            </a:pPr>
            <a:r>
              <a:rPr lang="en-US" dirty="0"/>
              <a:t>Strip only option available</a:t>
            </a:r>
          </a:p>
          <a:p>
            <a:pPr>
              <a:spcBef>
                <a:spcPts val="600"/>
              </a:spcBef>
            </a:pPr>
            <a:r>
              <a:rPr lang="en-US" dirty="0"/>
              <a:t>Quantity counter</a:t>
            </a:r>
          </a:p>
          <a:p>
            <a:pPr>
              <a:spcBef>
                <a:spcPts val="600"/>
              </a:spcBef>
            </a:pPr>
            <a:r>
              <a:rPr lang="en-US" dirty="0"/>
              <a:t>Trapezoidal crimp profile</a:t>
            </a:r>
          </a:p>
          <a:p>
            <a:pPr>
              <a:spcBef>
                <a:spcPts val="600"/>
              </a:spcBef>
            </a:pPr>
            <a:r>
              <a:rPr lang="en-US" dirty="0"/>
              <a:t>UL Listed with Phoenix Contact ferrules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dirty="0"/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2349E30-9C16-45C9-8EE8-A91DDA6B2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730" y="109433"/>
            <a:ext cx="971500" cy="71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32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A17000F-7A1E-401A-A64D-E99F5DF66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6539" y="683017"/>
            <a:ext cx="2604020" cy="2725703"/>
          </a:xfrm>
          <a:prstGeom prst="rect">
            <a:avLst/>
          </a:prstGeom>
        </p:spPr>
      </p:pic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Wire Cutting and Stripping Devices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2C9A85D-FF21-4D32-AE6E-19BEE9BC1009}"/>
              </a:ext>
            </a:extLst>
          </p:cNvPr>
          <p:cNvSpPr txBox="1">
            <a:spLocks/>
          </p:cNvSpPr>
          <p:nvPr/>
        </p:nvSpPr>
        <p:spPr>
          <a:xfrm>
            <a:off x="458275" y="1599560"/>
            <a:ext cx="4555450" cy="4500298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dirty="0" err="1"/>
              <a:t>Cutfox</a:t>
            </a:r>
            <a:r>
              <a:rPr lang="en-US" dirty="0"/>
              <a:t> 10 – Part #1206829</a:t>
            </a:r>
          </a:p>
          <a:p>
            <a:pPr>
              <a:spcBef>
                <a:spcPts val="600"/>
              </a:spcBef>
            </a:pPr>
            <a:r>
              <a:rPr lang="en-US" dirty="0"/>
              <a:t>Automatic wire cutting machine</a:t>
            </a:r>
          </a:p>
          <a:p>
            <a:pPr>
              <a:spcBef>
                <a:spcPts val="600"/>
              </a:spcBef>
            </a:pPr>
            <a:r>
              <a:rPr lang="en-US" dirty="0"/>
              <a:t>24-8 AWG stranded</a:t>
            </a:r>
          </a:p>
          <a:p>
            <a:pPr>
              <a:spcBef>
                <a:spcPts val="600"/>
              </a:spcBef>
            </a:pPr>
            <a:r>
              <a:rPr lang="en-US" dirty="0"/>
              <a:t>Cross section self adjusting</a:t>
            </a:r>
          </a:p>
          <a:p>
            <a:pPr>
              <a:spcBef>
                <a:spcPts val="600"/>
              </a:spcBef>
            </a:pPr>
            <a:r>
              <a:rPr lang="en-US" dirty="0"/>
              <a:t>Metric or English measurement</a:t>
            </a:r>
          </a:p>
          <a:p>
            <a:pPr>
              <a:spcBef>
                <a:spcPts val="600"/>
              </a:spcBef>
            </a:pPr>
            <a:r>
              <a:rPr lang="en-US" dirty="0"/>
              <a:t>Quantity Counter</a:t>
            </a:r>
          </a:p>
          <a:p>
            <a:pPr>
              <a:spcBef>
                <a:spcPts val="600"/>
              </a:spcBef>
            </a:pPr>
            <a:r>
              <a:rPr lang="en-US" dirty="0"/>
              <a:t>Microsoft Excel supported for user friendly data transfer</a:t>
            </a:r>
          </a:p>
          <a:p>
            <a:pPr>
              <a:spcBef>
                <a:spcPts val="600"/>
              </a:spcBef>
            </a:pPr>
            <a:r>
              <a:rPr lang="en-US" dirty="0"/>
              <a:t>Cut conductors and lines up to 8 AWG within a millimeter</a:t>
            </a:r>
          </a:p>
          <a:p>
            <a:pPr>
              <a:spcBef>
                <a:spcPts val="600"/>
              </a:spcBef>
            </a:pPr>
            <a:r>
              <a:rPr lang="en-US" dirty="0"/>
              <a:t>Desired length and number are entered via a user-friendly display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C2C463-C797-4834-95F1-B6A6D66E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07" y="1599560"/>
            <a:ext cx="2477606" cy="2593383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4B2605-94EF-4A75-B019-94ADDA30F17E}"/>
              </a:ext>
            </a:extLst>
          </p:cNvPr>
          <p:cNvSpPr txBox="1">
            <a:spLocks/>
          </p:cNvSpPr>
          <p:nvPr/>
        </p:nvSpPr>
        <p:spPr>
          <a:xfrm>
            <a:off x="7178276" y="3273005"/>
            <a:ext cx="4905693" cy="2433317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dirty="0"/>
              <a:t>WF1000 – Part #1212258</a:t>
            </a:r>
          </a:p>
          <a:p>
            <a:pPr>
              <a:spcBef>
                <a:spcPts val="600"/>
              </a:spcBef>
            </a:pPr>
            <a:r>
              <a:rPr lang="en-US" dirty="0"/>
              <a:t>Automatic wire stripping device</a:t>
            </a:r>
          </a:p>
          <a:p>
            <a:pPr>
              <a:spcBef>
                <a:spcPts val="600"/>
              </a:spcBef>
            </a:pPr>
            <a:r>
              <a:rPr lang="en-US" dirty="0"/>
              <a:t>28-10 AWG capacity</a:t>
            </a:r>
          </a:p>
          <a:p>
            <a:pPr>
              <a:spcBef>
                <a:spcPts val="600"/>
              </a:spcBef>
            </a:pPr>
            <a:r>
              <a:rPr lang="en-US" dirty="0"/>
              <a:t>Full strip lengths between 3-20mm</a:t>
            </a:r>
          </a:p>
          <a:p>
            <a:pPr>
              <a:spcBef>
                <a:spcPts val="600"/>
              </a:spcBef>
            </a:pPr>
            <a:r>
              <a:rPr lang="en-US" dirty="0"/>
              <a:t>Partial strip lengths between 2-20mm</a:t>
            </a:r>
          </a:p>
          <a:p>
            <a:pPr>
              <a:spcBef>
                <a:spcPts val="600"/>
              </a:spcBef>
            </a:pPr>
            <a:r>
              <a:rPr lang="en-US" dirty="0"/>
              <a:t>User friendly operations</a:t>
            </a:r>
          </a:p>
          <a:p>
            <a:pPr>
              <a:spcBef>
                <a:spcPts val="600"/>
              </a:spcBef>
            </a:pPr>
            <a:r>
              <a:rPr lang="en-US" dirty="0"/>
              <a:t>Visible settings table provided on top of unit</a:t>
            </a:r>
          </a:p>
          <a:p>
            <a:pPr>
              <a:spcBef>
                <a:spcPts val="600"/>
              </a:spcBef>
            </a:pPr>
            <a:r>
              <a:rPr lang="en-US" dirty="0"/>
              <a:t>Part #1212258</a:t>
            </a:r>
          </a:p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6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C03D04-EDF4-4BC5-BAF5-C62628689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995" y="957591"/>
            <a:ext cx="3480827" cy="3634167"/>
          </a:xfrm>
          <a:prstGeom prst="rect">
            <a:avLst/>
          </a:prstGeom>
        </p:spPr>
      </p:pic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Automatic Crimping Devices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745F065-E98B-4582-A053-B6E1E4798F9E}"/>
              </a:ext>
            </a:extLst>
          </p:cNvPr>
          <p:cNvSpPr txBox="1">
            <a:spLocks/>
          </p:cNvSpPr>
          <p:nvPr/>
        </p:nvSpPr>
        <p:spPr>
          <a:xfrm>
            <a:off x="467430" y="1519111"/>
            <a:ext cx="6174002" cy="4871822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en-US" dirty="0"/>
              <a:t>CF500 – Part #1208351</a:t>
            </a:r>
          </a:p>
          <a:p>
            <a:pPr>
              <a:spcBef>
                <a:spcPts val="600"/>
              </a:spcBef>
            </a:pPr>
            <a:r>
              <a:rPr lang="en-US" dirty="0"/>
              <a:t>High compression capacity in a compact design</a:t>
            </a:r>
          </a:p>
          <a:p>
            <a:pPr>
              <a:spcBef>
                <a:spcPts val="600"/>
              </a:spcBef>
            </a:pPr>
            <a:r>
              <a:rPr lang="en-US" dirty="0"/>
              <a:t>Foot pedal activated</a:t>
            </a:r>
          </a:p>
          <a:p>
            <a:pPr>
              <a:spcBef>
                <a:spcPts val="600"/>
              </a:spcBef>
            </a:pPr>
            <a:r>
              <a:rPr lang="en-US" dirty="0"/>
              <a:t>Safety cover</a:t>
            </a:r>
          </a:p>
          <a:p>
            <a:pPr>
              <a:spcBef>
                <a:spcPts val="600"/>
              </a:spcBef>
            </a:pPr>
            <a:r>
              <a:rPr lang="en-US" dirty="0"/>
              <a:t>Quantity Counter</a:t>
            </a:r>
          </a:p>
          <a:p>
            <a:pPr>
              <a:spcBef>
                <a:spcPts val="600"/>
              </a:spcBef>
            </a:pPr>
            <a:r>
              <a:rPr lang="en-US" dirty="0"/>
              <a:t>Processes of connectors up to 50 mm²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Ferrules up to 1/0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TWIN ferrules up to 2 x 10 mm² 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Insulated and non-insulated cable lugs up to 6 mm²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Tube lugs up to 10 mm²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Slip-on sleeves and flat connectors up to 6 mm²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Turned contacts up to 10 mm²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Cuts FBS plug in bridges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963DB1-EC9D-453B-8960-393A173EA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12468" r="30116"/>
          <a:stretch/>
        </p:blipFill>
        <p:spPr>
          <a:xfrm rot="16200000">
            <a:off x="8570881" y="3911702"/>
            <a:ext cx="1339201" cy="2421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CC9BA6-8FC8-4520-9340-A7A92AF3D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961" y="3884499"/>
            <a:ext cx="1829877" cy="1699090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3CF83D-63BB-4155-90CC-8D55224B8593}"/>
              </a:ext>
            </a:extLst>
          </p:cNvPr>
          <p:cNvSpPr txBox="1">
            <a:spLocks/>
          </p:cNvSpPr>
          <p:nvPr/>
        </p:nvSpPr>
        <p:spPr>
          <a:xfrm>
            <a:off x="8362504" y="1065879"/>
            <a:ext cx="3636989" cy="296346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dirty="0"/>
              <a:t>ZAP 25 , 40 and 100</a:t>
            </a:r>
          </a:p>
          <a:p>
            <a:pPr>
              <a:spcBef>
                <a:spcPts val="600"/>
              </a:spcBef>
            </a:pPr>
            <a:r>
              <a:rPr lang="en-US" dirty="0"/>
              <a:t>Pneumatic handle or foot pedal activated ferrule crimper </a:t>
            </a:r>
          </a:p>
          <a:p>
            <a:pPr>
              <a:spcBef>
                <a:spcPts val="600"/>
              </a:spcBef>
            </a:pPr>
            <a:r>
              <a:rPr lang="en-US" dirty="0"/>
              <a:t>24-8 AWG (full line)</a:t>
            </a:r>
          </a:p>
          <a:p>
            <a:pPr>
              <a:spcBef>
                <a:spcPts val="600"/>
              </a:spcBef>
            </a:pPr>
            <a:r>
              <a:rPr lang="en-US" dirty="0"/>
              <a:t>Twin ferrule processing capability</a:t>
            </a:r>
          </a:p>
          <a:p>
            <a:pPr>
              <a:spcBef>
                <a:spcPts val="600"/>
              </a:spcBef>
            </a:pPr>
            <a:r>
              <a:rPr lang="en-US" dirty="0"/>
              <a:t>Front or side load options </a:t>
            </a:r>
          </a:p>
          <a:p>
            <a:pPr>
              <a:spcBef>
                <a:spcPts val="600"/>
              </a:spcBef>
            </a:pPr>
            <a:r>
              <a:rPr lang="en-US" dirty="0"/>
              <a:t>Table top versions available (T)</a:t>
            </a:r>
          </a:p>
        </p:txBody>
      </p:sp>
    </p:spTree>
    <p:extLst>
      <p:ext uri="{BB962C8B-B14F-4D97-AF65-F5344CB8AC3E}">
        <p14:creationId xmlns:p14="http://schemas.microsoft.com/office/powerpoint/2010/main" val="6948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Zap Pneumatic Ferrule Crimpers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716C12C-6422-4000-BDAE-D3DAC60AF7AD}"/>
              </a:ext>
            </a:extLst>
          </p:cNvPr>
          <p:cNvSpPr txBox="1">
            <a:spLocks/>
          </p:cNvSpPr>
          <p:nvPr/>
        </p:nvSpPr>
        <p:spPr>
          <a:xfrm>
            <a:off x="665545" y="2166820"/>
            <a:ext cx="6360288" cy="296346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Wingdings" panose="05000000000000000000" pitchFamily="2" charset="2"/>
              <a:buNone/>
            </a:pPr>
            <a:r>
              <a:rPr lang="en-US" b="1" dirty="0"/>
              <a:t>ZAP 25 , 40 and 100</a:t>
            </a:r>
          </a:p>
          <a:p>
            <a:pPr>
              <a:spcBef>
                <a:spcPts val="600"/>
              </a:spcBef>
            </a:pPr>
            <a:r>
              <a:rPr lang="en-US" dirty="0"/>
              <a:t>Pneumatic handle or foot pedal activated ferrule crimper </a:t>
            </a:r>
          </a:p>
          <a:p>
            <a:pPr>
              <a:spcBef>
                <a:spcPts val="600"/>
              </a:spcBef>
            </a:pPr>
            <a:r>
              <a:rPr lang="en-US" dirty="0"/>
              <a:t>24-8 AWG (full line)</a:t>
            </a:r>
          </a:p>
          <a:p>
            <a:pPr>
              <a:spcBef>
                <a:spcPts val="600"/>
              </a:spcBef>
            </a:pPr>
            <a:r>
              <a:rPr lang="en-US" dirty="0"/>
              <a:t>Twin ferrule processing capability</a:t>
            </a:r>
          </a:p>
          <a:p>
            <a:pPr>
              <a:spcBef>
                <a:spcPts val="600"/>
              </a:spcBef>
            </a:pPr>
            <a:r>
              <a:rPr lang="en-US" dirty="0"/>
              <a:t>Front or side load options </a:t>
            </a:r>
          </a:p>
          <a:p>
            <a:pPr>
              <a:spcBef>
                <a:spcPts val="600"/>
              </a:spcBef>
            </a:pPr>
            <a:r>
              <a:rPr lang="en-US" dirty="0"/>
              <a:t>Table top versions available (T)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FBB71-1276-4614-AE8A-E9966AD11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12468" r="30116"/>
          <a:stretch/>
        </p:blipFill>
        <p:spPr>
          <a:xfrm>
            <a:off x="7585122" y="2054873"/>
            <a:ext cx="1762657" cy="318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E9FE88-2090-469C-BB72-4E3F60D28B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946" y="1048577"/>
            <a:ext cx="2563656" cy="23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CUTFOX Front Cable Cutters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E63B68D-578B-4BCE-A024-B49A0E6DF1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8" t="8641" r="-11278" b="920"/>
          <a:stretch/>
        </p:blipFill>
        <p:spPr bwMode="auto">
          <a:xfrm>
            <a:off x="382055" y="2407534"/>
            <a:ext cx="2227973" cy="168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A273E82D-C693-4137-99F2-7767F67601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37" t="13007" r="-9272" b="47"/>
          <a:stretch/>
        </p:blipFill>
        <p:spPr bwMode="auto">
          <a:xfrm>
            <a:off x="2399783" y="2260170"/>
            <a:ext cx="2541900" cy="191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F99E5B9-4458-4F74-9742-F2B1EE851D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9" t="9041" r="-10654" b="976"/>
          <a:stretch/>
        </p:blipFill>
        <p:spPr bwMode="auto">
          <a:xfrm>
            <a:off x="6725816" y="1768107"/>
            <a:ext cx="3079228" cy="2323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FA85665-CF4D-4A89-AE91-145AF350A5B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77" t="13065" r="-9072" b="105"/>
          <a:stretch/>
        </p:blipFill>
        <p:spPr bwMode="auto">
          <a:xfrm>
            <a:off x="8727352" y="1574107"/>
            <a:ext cx="3451016" cy="260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0A62D11-39B1-4515-AE24-F7D3FC18DF74}"/>
              </a:ext>
            </a:extLst>
          </p:cNvPr>
          <p:cNvSpPr txBox="1">
            <a:spLocks/>
          </p:cNvSpPr>
          <p:nvPr/>
        </p:nvSpPr>
        <p:spPr>
          <a:xfrm>
            <a:off x="680854" y="4483430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12</a:t>
            </a:r>
          </a:p>
          <a:p>
            <a:pPr marL="0" indent="0" algn="ctr">
              <a:buNone/>
            </a:pPr>
            <a:r>
              <a:rPr lang="en-US" dirty="0"/>
              <a:t>1212128</a:t>
            </a:r>
          </a:p>
          <a:p>
            <a:pPr marL="0" indent="0" algn="ctr">
              <a:buNone/>
            </a:pPr>
            <a:r>
              <a:rPr lang="en-US" sz="1400" dirty="0"/>
              <a:t>Up to 12 mm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9065D02-89A6-4D01-A84B-76B718962336}"/>
              </a:ext>
            </a:extLst>
          </p:cNvPr>
          <p:cNvSpPr txBox="1">
            <a:spLocks/>
          </p:cNvSpPr>
          <p:nvPr/>
        </p:nvSpPr>
        <p:spPr>
          <a:xfrm>
            <a:off x="2959710" y="4467162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18</a:t>
            </a:r>
          </a:p>
          <a:p>
            <a:pPr marL="0" indent="0" algn="ctr">
              <a:buNone/>
            </a:pPr>
            <a:r>
              <a:rPr lang="en-US" dirty="0"/>
              <a:t>1212129</a:t>
            </a:r>
          </a:p>
          <a:p>
            <a:pPr marL="0" indent="0" algn="ctr">
              <a:buNone/>
            </a:pPr>
            <a:r>
              <a:rPr lang="en-US" sz="1400" dirty="0"/>
              <a:t>Up to 18 mm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50D2A353-F0E8-48E0-9577-C78B8AAAA290}"/>
              </a:ext>
            </a:extLst>
          </p:cNvPr>
          <p:cNvSpPr txBox="1">
            <a:spLocks/>
          </p:cNvSpPr>
          <p:nvPr/>
        </p:nvSpPr>
        <p:spPr>
          <a:xfrm>
            <a:off x="7415514" y="4435662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25</a:t>
            </a:r>
          </a:p>
          <a:p>
            <a:pPr marL="0" indent="0" algn="ctr">
              <a:buNone/>
            </a:pPr>
            <a:r>
              <a:rPr lang="en-US" dirty="0"/>
              <a:t>1212130</a:t>
            </a:r>
          </a:p>
          <a:p>
            <a:pPr marL="0" indent="0" algn="ctr">
              <a:buNone/>
            </a:pPr>
            <a:r>
              <a:rPr lang="en-US" sz="1400" dirty="0"/>
              <a:t>Up to 25 mm</a:t>
            </a:r>
            <a:endParaRPr lang="en-US" dirty="0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F8CAE7-20F8-4FB5-ADC5-0A3AC14F16FA}"/>
              </a:ext>
            </a:extLst>
          </p:cNvPr>
          <p:cNvSpPr txBox="1">
            <a:spLocks/>
          </p:cNvSpPr>
          <p:nvPr/>
        </p:nvSpPr>
        <p:spPr>
          <a:xfrm>
            <a:off x="9744014" y="4418560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35</a:t>
            </a:r>
          </a:p>
          <a:p>
            <a:pPr marL="0" indent="0" algn="ctr">
              <a:buNone/>
            </a:pPr>
            <a:r>
              <a:rPr lang="en-US" dirty="0"/>
              <a:t>1212131</a:t>
            </a:r>
          </a:p>
          <a:p>
            <a:pPr marL="0" indent="0" algn="ctr">
              <a:buNone/>
            </a:pPr>
            <a:r>
              <a:rPr lang="en-US" sz="1400" dirty="0"/>
              <a:t>Up to 35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1CBCA6-AA5F-4084-9F4C-61621888A7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706" y="1722966"/>
            <a:ext cx="2304288" cy="2414016"/>
          </a:xfrm>
          <a:prstGeom prst="rect">
            <a:avLst/>
          </a:prstGeom>
        </p:spPr>
      </p:pic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61F5EF9D-F967-4620-96FB-FF4ACC74854C}"/>
              </a:ext>
            </a:extLst>
          </p:cNvPr>
          <p:cNvSpPr txBox="1">
            <a:spLocks/>
          </p:cNvSpPr>
          <p:nvPr/>
        </p:nvSpPr>
        <p:spPr>
          <a:xfrm>
            <a:off x="5038376" y="4483429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SE</a:t>
            </a:r>
          </a:p>
          <a:p>
            <a:pPr marL="0" indent="0" algn="ctr">
              <a:buNone/>
            </a:pPr>
            <a:r>
              <a:rPr lang="en-US" dirty="0"/>
              <a:t>1212832</a:t>
            </a:r>
          </a:p>
          <a:p>
            <a:pPr marL="0" indent="0" algn="ctr">
              <a:buNone/>
            </a:pPr>
            <a:r>
              <a:rPr lang="en-US" sz="1400" dirty="0"/>
              <a:t>Up to 180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1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fox Resources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F4CFBB68-8F20-4C07-BCE0-195268427C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19239" y="898967"/>
            <a:ext cx="4553329" cy="502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E18E1B6-060A-4939-B4AA-D9BE4F76D98C}"/>
              </a:ext>
            </a:extLst>
          </p:cNvPr>
          <p:cNvSpPr txBox="1">
            <a:spLocks/>
          </p:cNvSpPr>
          <p:nvPr/>
        </p:nvSpPr>
        <p:spPr>
          <a:xfrm>
            <a:off x="760601" y="2291177"/>
            <a:ext cx="6091612" cy="3924428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 err="1"/>
              <a:t>TOOLfox</a:t>
            </a:r>
            <a:r>
              <a:rPr lang="en-US" dirty="0"/>
              <a:t> brochure # - 1046414</a:t>
            </a:r>
          </a:p>
          <a:p>
            <a:pPr>
              <a:spcBef>
                <a:spcPts val="600"/>
              </a:spcBef>
            </a:pPr>
            <a:r>
              <a:rPr lang="en-US" dirty="0"/>
              <a:t>For a free downloadable brochure, please visit our website at </a:t>
            </a:r>
            <a:r>
              <a:rPr lang="en-US" b="1" dirty="0">
                <a:hlinkClick r:id="rId3"/>
              </a:rPr>
              <a:t>www.phoenixcontact.com/handtools</a:t>
            </a:r>
            <a:r>
              <a:rPr lang="en-US" b="1" dirty="0"/>
              <a:t> 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dirty="0"/>
              <a:t>Demo Tools or Cases (use co-op $’s)</a:t>
            </a:r>
          </a:p>
          <a:p>
            <a:pPr>
              <a:spcBef>
                <a:spcPts val="600"/>
              </a:spcBef>
            </a:pPr>
            <a:r>
              <a:rPr lang="en-US" dirty="0"/>
              <a:t>Landing page: </a:t>
            </a:r>
            <a:r>
              <a:rPr lang="en-US" b="1" dirty="0">
                <a:hlinkClick r:id="rId3"/>
              </a:rPr>
              <a:t>www.phoenixcontact.com/handtools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en-US" dirty="0"/>
              <a:t>Tooling resource page: </a:t>
            </a:r>
            <a:r>
              <a:rPr lang="en-US" b="1" dirty="0">
                <a:hlinkClick r:id="rId4"/>
              </a:rPr>
              <a:t>www.phoenixcontact.com/tools</a:t>
            </a:r>
            <a:endParaRPr lang="en-US" b="1" dirty="0"/>
          </a:p>
          <a:p>
            <a:pPr lvl="1">
              <a:spcBef>
                <a:spcPts val="600"/>
              </a:spcBef>
            </a:pPr>
            <a:r>
              <a:rPr lang="en-US" dirty="0"/>
              <a:t>User Manuals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How to videos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Calibration certificates 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9CAF195F-D400-4078-9643-8C2FF5855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070" y="1635303"/>
            <a:ext cx="1351895" cy="160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1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18 Features and Benefits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7ED366-C9AD-4BBB-8621-C2116E26FCE2}"/>
              </a:ext>
            </a:extLst>
          </p:cNvPr>
          <p:cNvGrpSpPr/>
          <p:nvPr/>
        </p:nvGrpSpPr>
        <p:grpSpPr>
          <a:xfrm>
            <a:off x="7697174" y="1"/>
            <a:ext cx="4581333" cy="3137006"/>
            <a:chOff x="5662612" y="1146573"/>
            <a:chExt cx="3086101" cy="1889522"/>
          </a:xfrm>
        </p:grpSpPr>
        <p:pic>
          <p:nvPicPr>
            <p:cNvPr id="14" name="Picture 7" descr="2009-01-30_CA Cutfox 4">
              <a:extLst>
                <a:ext uri="{FF2B5EF4-FFF2-40B4-BE49-F238E27FC236}">
                  <a16:creationId xmlns:a16="http://schemas.microsoft.com/office/drawing/2014/main" id="{A906FA6A-AF08-4789-B82B-D8A8EC80D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2612" y="1146573"/>
              <a:ext cx="3024188" cy="1889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Line 9">
              <a:extLst>
                <a:ext uri="{FF2B5EF4-FFF2-40B4-BE49-F238E27FC236}">
                  <a16:creationId xmlns:a16="http://schemas.microsoft.com/office/drawing/2014/main" id="{6E9B6349-7C5E-4303-9025-E7DC863971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451725" y="1275160"/>
              <a:ext cx="1296988" cy="432197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B2558A-1846-4633-B955-BA22F2F3805D}"/>
              </a:ext>
            </a:extLst>
          </p:cNvPr>
          <p:cNvGrpSpPr/>
          <p:nvPr/>
        </p:nvGrpSpPr>
        <p:grpSpPr>
          <a:xfrm>
            <a:off x="7720315" y="3137006"/>
            <a:ext cx="4467828" cy="2856488"/>
            <a:chOff x="6372225" y="2840832"/>
            <a:chExt cx="2376489" cy="1496616"/>
          </a:xfrm>
        </p:grpSpPr>
        <p:pic>
          <p:nvPicPr>
            <p:cNvPr id="17" name="Picture 6" descr="2009-01-30_CA Cutfox 6">
              <a:extLst>
                <a:ext uri="{FF2B5EF4-FFF2-40B4-BE49-F238E27FC236}">
                  <a16:creationId xmlns:a16="http://schemas.microsoft.com/office/drawing/2014/main" id="{7660ED64-B6A6-41E4-8EB8-A442094BA9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2840832"/>
              <a:ext cx="2376488" cy="149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8EBFAE36-92C4-4778-8559-D19701DA4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51" y="3075385"/>
              <a:ext cx="1223963" cy="576263"/>
            </a:xfrm>
            <a:custGeom>
              <a:avLst/>
              <a:gdLst>
                <a:gd name="T0" fmla="*/ 0 w 771"/>
                <a:gd name="T1" fmla="*/ 768350 h 484"/>
                <a:gd name="T2" fmla="*/ 360363 w 771"/>
                <a:gd name="T3" fmla="*/ 120650 h 484"/>
                <a:gd name="T4" fmla="*/ 1223963 w 771"/>
                <a:gd name="T5" fmla="*/ 47625 h 48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71" h="484">
                  <a:moveTo>
                    <a:pt x="0" y="484"/>
                  </a:moveTo>
                  <a:cubicBezTo>
                    <a:pt x="49" y="318"/>
                    <a:pt x="99" y="152"/>
                    <a:pt x="227" y="76"/>
                  </a:cubicBezTo>
                  <a:cubicBezTo>
                    <a:pt x="355" y="0"/>
                    <a:pt x="563" y="15"/>
                    <a:pt x="771" y="30"/>
                  </a:cubicBezTo>
                </a:path>
              </a:pathLst>
            </a:custGeom>
            <a:noFill/>
            <a:ln w="57150" cap="flat" cmpd="sng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19D20A21-A7E9-4825-A21F-23E1FEED03D8}"/>
              </a:ext>
            </a:extLst>
          </p:cNvPr>
          <p:cNvSpPr txBox="1">
            <a:spLocks/>
          </p:cNvSpPr>
          <p:nvPr/>
        </p:nvSpPr>
        <p:spPr>
          <a:xfrm>
            <a:off x="323410" y="2678884"/>
            <a:ext cx="4966220" cy="242554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/>
              <a:t>Spring loaded</a:t>
            </a:r>
          </a:p>
          <a:p>
            <a:pPr>
              <a:spcBef>
                <a:spcPts val="600"/>
              </a:spcBef>
            </a:pPr>
            <a:r>
              <a:rPr lang="en-US" dirty="0"/>
              <a:t>Locking mechanism</a:t>
            </a:r>
          </a:p>
          <a:p>
            <a:pPr>
              <a:spcBef>
                <a:spcPts val="600"/>
              </a:spcBef>
            </a:pPr>
            <a:r>
              <a:rPr lang="en-US" dirty="0"/>
              <a:t>Ergonomic design</a:t>
            </a:r>
          </a:p>
          <a:p>
            <a:pPr>
              <a:spcBef>
                <a:spcPts val="600"/>
              </a:spcBef>
            </a:pPr>
            <a:r>
              <a:rPr lang="en-US" dirty="0"/>
              <a:t>Angled head for straight wrist positioning</a:t>
            </a:r>
          </a:p>
          <a:p>
            <a:pPr>
              <a:spcBef>
                <a:spcPts val="600"/>
              </a:spcBef>
            </a:pPr>
            <a:r>
              <a:rPr lang="en-US" dirty="0"/>
              <a:t>For copper and aluminum cable up to 1/0</a:t>
            </a:r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5EA6AAD-9D7E-493A-B7CF-E766B5050187}"/>
              </a:ext>
            </a:extLst>
          </p:cNvPr>
          <p:cNvSpPr txBox="1">
            <a:spLocks/>
          </p:cNvSpPr>
          <p:nvPr/>
        </p:nvSpPr>
        <p:spPr>
          <a:xfrm>
            <a:off x="5675586" y="1821572"/>
            <a:ext cx="1908174" cy="44060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NEW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ED347C4-8AD4-4BFC-A841-CE63002A432A}"/>
              </a:ext>
            </a:extLst>
          </p:cNvPr>
          <p:cNvSpPr txBox="1">
            <a:spLocks/>
          </p:cNvSpPr>
          <p:nvPr/>
        </p:nvSpPr>
        <p:spPr>
          <a:xfrm>
            <a:off x="5675586" y="3891658"/>
            <a:ext cx="1908174" cy="440609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OLD</a:t>
            </a:r>
          </a:p>
        </p:txBody>
      </p:sp>
    </p:spTree>
    <p:extLst>
      <p:ext uri="{BB962C8B-B14F-4D97-AF65-F5344CB8AC3E}">
        <p14:creationId xmlns:p14="http://schemas.microsoft.com/office/powerpoint/2010/main" val="247843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CUTFOX Ring Cable Cutters</a:t>
            </a: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id="{D0E2B257-4E20-49F1-B366-F8ABAB087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8" t="8641" r="-11278" b="920"/>
          <a:stretch/>
        </p:blipFill>
        <p:spPr bwMode="auto">
          <a:xfrm>
            <a:off x="578420" y="2651841"/>
            <a:ext cx="1908174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D5F6AFD2-E7D8-42F9-A474-F7B7C7F922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997" t="12617" r="-5994" b="3047"/>
          <a:stretch/>
        </p:blipFill>
        <p:spPr bwMode="auto">
          <a:xfrm>
            <a:off x="2628828" y="2452946"/>
            <a:ext cx="2223701" cy="1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1C333A3F-8D75-44F7-A0FE-6BBDECB9D6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13" t="9132" r="-11776" b="-29"/>
          <a:stretch/>
        </p:blipFill>
        <p:spPr bwMode="auto">
          <a:xfrm>
            <a:off x="4596221" y="2245494"/>
            <a:ext cx="2509152" cy="18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4D25BF98-46AF-4FA8-AB89-63CC51CABD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7" t="12674" r="-5802" b="3099"/>
          <a:stretch/>
        </p:blipFill>
        <p:spPr bwMode="auto">
          <a:xfrm>
            <a:off x="6478877" y="1697211"/>
            <a:ext cx="3097649" cy="2337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7411FAEA-8E05-4081-BB47-8AF7455AA694}"/>
              </a:ext>
            </a:extLst>
          </p:cNvPr>
          <p:cNvSpPr txBox="1">
            <a:spLocks/>
          </p:cNvSpPr>
          <p:nvPr/>
        </p:nvSpPr>
        <p:spPr>
          <a:xfrm>
            <a:off x="550873" y="4464602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45</a:t>
            </a:r>
          </a:p>
          <a:p>
            <a:pPr marL="0" indent="0" algn="ctr">
              <a:buNone/>
            </a:pPr>
            <a:r>
              <a:rPr lang="en-US" dirty="0"/>
              <a:t>1212132</a:t>
            </a:r>
          </a:p>
          <a:p>
            <a:pPr marL="0" indent="0" algn="ctr">
              <a:buNone/>
            </a:pPr>
            <a:r>
              <a:rPr lang="en-US" sz="1400" dirty="0"/>
              <a:t>Up to 45 mm         (1.77”)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7B75B46D-03A7-4B2A-9D95-B16165FA78FA}"/>
              </a:ext>
            </a:extLst>
          </p:cNvPr>
          <p:cNvSpPr txBox="1">
            <a:spLocks/>
          </p:cNvSpPr>
          <p:nvPr/>
        </p:nvSpPr>
        <p:spPr>
          <a:xfrm>
            <a:off x="3009070" y="4454901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52</a:t>
            </a:r>
          </a:p>
          <a:p>
            <a:pPr marL="0" indent="0" algn="ctr">
              <a:buNone/>
            </a:pPr>
            <a:r>
              <a:rPr lang="en-US" dirty="0"/>
              <a:t>1212133</a:t>
            </a:r>
          </a:p>
          <a:p>
            <a:pPr marL="0" indent="0" algn="ctr">
              <a:buNone/>
            </a:pPr>
            <a:r>
              <a:rPr lang="en-US" sz="1400" dirty="0"/>
              <a:t>Up to 52 mm          (2.05”)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113B3CC3-F4B9-42A3-A8D4-7C4BBADD6506}"/>
              </a:ext>
            </a:extLst>
          </p:cNvPr>
          <p:cNvSpPr txBox="1">
            <a:spLocks/>
          </p:cNvSpPr>
          <p:nvPr/>
        </p:nvSpPr>
        <p:spPr>
          <a:xfrm>
            <a:off x="5206116" y="4452724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62</a:t>
            </a:r>
          </a:p>
          <a:p>
            <a:pPr marL="0" indent="0" algn="ctr">
              <a:buNone/>
            </a:pPr>
            <a:r>
              <a:rPr lang="en-US" dirty="0"/>
              <a:t>1212134</a:t>
            </a:r>
          </a:p>
          <a:p>
            <a:pPr marL="0" indent="0" algn="ctr">
              <a:buNone/>
            </a:pPr>
            <a:r>
              <a:rPr lang="en-US" sz="1400" dirty="0"/>
              <a:t>Up to 62 mm              (2.44”)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80F216C-18FB-46CB-A778-9430560124A2}"/>
              </a:ext>
            </a:extLst>
          </p:cNvPr>
          <p:cNvSpPr txBox="1">
            <a:spLocks/>
          </p:cNvSpPr>
          <p:nvPr/>
        </p:nvSpPr>
        <p:spPr>
          <a:xfrm>
            <a:off x="7381568" y="4450854"/>
            <a:ext cx="1908174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100</a:t>
            </a:r>
          </a:p>
          <a:p>
            <a:pPr marL="0" indent="0" algn="ctr">
              <a:buNone/>
            </a:pPr>
            <a:r>
              <a:rPr lang="en-US" dirty="0"/>
              <a:t>1212135</a:t>
            </a:r>
          </a:p>
          <a:p>
            <a:pPr marL="0" indent="0" algn="ctr">
              <a:buNone/>
            </a:pPr>
            <a:r>
              <a:rPr lang="en-US" sz="1400" dirty="0"/>
              <a:t>Up to 100 mm           (3.94”)</a:t>
            </a:r>
          </a:p>
          <a:p>
            <a:pPr marL="0" indent="0" algn="ctr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14BC8-8228-4319-B9AE-45590D761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526" y="1790298"/>
            <a:ext cx="2304288" cy="2414016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7875A1-8D79-4583-8495-5951CFB41F64}"/>
              </a:ext>
            </a:extLst>
          </p:cNvPr>
          <p:cNvSpPr txBox="1">
            <a:spLocks/>
          </p:cNvSpPr>
          <p:nvPr/>
        </p:nvSpPr>
        <p:spPr>
          <a:xfrm>
            <a:off x="9557020" y="4449254"/>
            <a:ext cx="2323793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50 STEEL</a:t>
            </a:r>
          </a:p>
          <a:p>
            <a:pPr marL="0" indent="0" algn="ctr">
              <a:buNone/>
            </a:pPr>
            <a:r>
              <a:rPr lang="en-US" dirty="0"/>
              <a:t>1212526</a:t>
            </a:r>
          </a:p>
          <a:p>
            <a:pPr marL="0" indent="0" algn="ctr">
              <a:buNone/>
            </a:pPr>
            <a:r>
              <a:rPr lang="en-US" sz="1400" dirty="0"/>
              <a:t>Up to 50 mm             (3.94”)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1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Front VDE Cable Cutters</a:t>
            </a: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id="{F4EF2639-1C21-443E-8EBA-058B7AF2FF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10" t="12604" r="-6121" b="3144"/>
          <a:stretch/>
        </p:blipFill>
        <p:spPr bwMode="auto">
          <a:xfrm>
            <a:off x="16664" y="2059402"/>
            <a:ext cx="2840992" cy="214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34A00294-D1F6-4F89-9F5B-BF1DA22D58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58" t="9097" r="-11344" b="359"/>
          <a:stretch/>
        </p:blipFill>
        <p:spPr bwMode="auto">
          <a:xfrm>
            <a:off x="3154456" y="1909794"/>
            <a:ext cx="3039241" cy="229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0123632B-6E8E-4CC8-95C7-D7582AF8D55D}"/>
              </a:ext>
            </a:extLst>
          </p:cNvPr>
          <p:cNvSpPr txBox="1">
            <a:spLocks/>
          </p:cNvSpPr>
          <p:nvPr/>
        </p:nvSpPr>
        <p:spPr>
          <a:xfrm>
            <a:off x="625106" y="4358915"/>
            <a:ext cx="1624108" cy="179014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–16 VDE</a:t>
            </a:r>
          </a:p>
          <a:p>
            <a:pPr marL="0" indent="0" algn="ctr">
              <a:buNone/>
            </a:pPr>
            <a:r>
              <a:rPr lang="en-US" dirty="0"/>
              <a:t>1212126</a:t>
            </a:r>
          </a:p>
          <a:p>
            <a:pPr marL="0" indent="0" algn="ctr">
              <a:buNone/>
            </a:pPr>
            <a:r>
              <a:rPr lang="en-US" sz="1400" dirty="0"/>
              <a:t>Up to 16 mm</a:t>
            </a:r>
            <a:endParaRPr lang="en-US" dirty="0"/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CF511274-DD2B-4903-BD14-B58C759163A0}"/>
              </a:ext>
            </a:extLst>
          </p:cNvPr>
          <p:cNvSpPr txBox="1">
            <a:spLocks/>
          </p:cNvSpPr>
          <p:nvPr/>
        </p:nvSpPr>
        <p:spPr>
          <a:xfrm>
            <a:off x="3712770" y="4444678"/>
            <a:ext cx="1908174" cy="179014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25 VDE</a:t>
            </a:r>
          </a:p>
          <a:p>
            <a:pPr marL="0" indent="0" algn="ctr">
              <a:buNone/>
            </a:pPr>
            <a:r>
              <a:rPr lang="en-US" dirty="0"/>
              <a:t>1212127</a:t>
            </a:r>
          </a:p>
          <a:p>
            <a:pPr marL="0" indent="0" algn="ctr">
              <a:buNone/>
            </a:pPr>
            <a:r>
              <a:rPr lang="en-US" sz="1400" dirty="0"/>
              <a:t>Up to 25 mm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EBCBA-570F-47D3-8E1A-93BA2A8A5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65" y="1522751"/>
            <a:ext cx="2592360" cy="2715806"/>
          </a:xfrm>
          <a:prstGeom prst="rect">
            <a:avLst/>
          </a:prstGeom>
        </p:spPr>
      </p:pic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2AA1F0A-F06D-403C-8BFE-601E14B2027B}"/>
              </a:ext>
            </a:extLst>
          </p:cNvPr>
          <p:cNvSpPr txBox="1">
            <a:spLocks/>
          </p:cNvSpPr>
          <p:nvPr/>
        </p:nvSpPr>
        <p:spPr>
          <a:xfrm>
            <a:off x="6505876" y="4440177"/>
            <a:ext cx="1908174" cy="179014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LB VDE</a:t>
            </a:r>
          </a:p>
          <a:p>
            <a:pPr marL="0" indent="0" algn="ctr">
              <a:buNone/>
            </a:pPr>
            <a:r>
              <a:rPr lang="en-US" dirty="0"/>
              <a:t>1212527</a:t>
            </a:r>
          </a:p>
          <a:p>
            <a:pPr marL="0" indent="0" algn="ctr">
              <a:buNone/>
            </a:pPr>
            <a:r>
              <a:rPr lang="en-US" sz="1400" dirty="0"/>
              <a:t>Up to 50 mm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9687BE-5ED8-4A35-BC13-F7A7F72DF5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725" y="1434287"/>
            <a:ext cx="2643197" cy="2769064"/>
          </a:xfrm>
          <a:prstGeom prst="rect">
            <a:avLst/>
          </a:prstGeom>
        </p:spPr>
      </p:pic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269F1A51-7CAB-4D84-9E4F-768DFFD9E90F}"/>
              </a:ext>
            </a:extLst>
          </p:cNvPr>
          <p:cNvSpPr txBox="1">
            <a:spLocks/>
          </p:cNvSpPr>
          <p:nvPr/>
        </p:nvSpPr>
        <p:spPr>
          <a:xfrm>
            <a:off x="9298982" y="4444678"/>
            <a:ext cx="1908174" cy="1548816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SE VDE</a:t>
            </a:r>
          </a:p>
          <a:p>
            <a:pPr marL="0" indent="0" algn="ctr">
              <a:buNone/>
            </a:pPr>
            <a:r>
              <a:rPr lang="en-US" dirty="0"/>
              <a:t>1212833</a:t>
            </a:r>
          </a:p>
          <a:p>
            <a:pPr marL="0" indent="0" algn="ctr">
              <a:buNone/>
            </a:pPr>
            <a:r>
              <a:rPr lang="en-US" sz="1400" dirty="0"/>
              <a:t>Up to 180 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">
            <a:extLst>
              <a:ext uri="{FF2B5EF4-FFF2-40B4-BE49-F238E27FC236}">
                <a16:creationId xmlns:a16="http://schemas.microsoft.com/office/drawing/2014/main" id="{FC4212AB-1D41-4AA4-86FE-C62130EDCC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Hand Tools</a:t>
            </a:r>
          </a:p>
        </p:txBody>
      </p:sp>
      <p:sp>
        <p:nvSpPr>
          <p:cNvPr id="2" name="Titel">
            <a:extLst>
              <a:ext uri="{FF2B5EF4-FFF2-40B4-BE49-F238E27FC236}">
                <a16:creationId xmlns:a16="http://schemas.microsoft.com/office/drawing/2014/main" id="{D63335AF-E720-4C36-84B5-E2D19D8B8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478" y="864506"/>
            <a:ext cx="11089444" cy="647849"/>
          </a:xfrm>
        </p:spPr>
        <p:txBody>
          <a:bodyPr/>
          <a:lstStyle/>
          <a:p>
            <a:r>
              <a:rPr lang="en-US" dirty="0"/>
              <a:t>CUTFOX Diagonal VDE Cable Cutters</a:t>
            </a:r>
          </a:p>
        </p:txBody>
      </p:sp>
      <p:pic>
        <p:nvPicPr>
          <p:cNvPr id="25" name="Picture 1">
            <a:extLst>
              <a:ext uri="{FF2B5EF4-FFF2-40B4-BE49-F238E27FC236}">
                <a16:creationId xmlns:a16="http://schemas.microsoft.com/office/drawing/2014/main" id="{16415FB8-0126-448C-8C0E-8BEB96B8C3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0" t="8616" r="-12290" b="1202"/>
          <a:stretch/>
        </p:blipFill>
        <p:spPr bwMode="auto">
          <a:xfrm>
            <a:off x="699648" y="2263376"/>
            <a:ext cx="2577450" cy="1945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Placeholder 12">
            <a:extLst>
              <a:ext uri="{FF2B5EF4-FFF2-40B4-BE49-F238E27FC236}">
                <a16:creationId xmlns:a16="http://schemas.microsoft.com/office/drawing/2014/main" id="{A0448608-7442-4D70-9646-4081A1784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40" t="12750" r="-8627" b="2023"/>
          <a:stretch/>
        </p:blipFill>
        <p:spPr>
          <a:xfrm>
            <a:off x="4145249" y="2004130"/>
            <a:ext cx="3013796" cy="2274355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2A7F66B1-B571-44B6-AA00-8E3FD07D5E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652" t="13083" r="-7955" b="-27"/>
          <a:stretch/>
        </p:blipFill>
        <p:spPr bwMode="auto">
          <a:xfrm>
            <a:off x="7884539" y="1758242"/>
            <a:ext cx="3643845" cy="276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8700D0A-B33F-4426-8230-10A02C3B65C5}"/>
              </a:ext>
            </a:extLst>
          </p:cNvPr>
          <p:cNvSpPr txBox="1">
            <a:spLocks/>
          </p:cNvSpPr>
          <p:nvPr/>
        </p:nvSpPr>
        <p:spPr>
          <a:xfrm>
            <a:off x="880843" y="4400473"/>
            <a:ext cx="2342705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S VDE</a:t>
            </a:r>
          </a:p>
          <a:p>
            <a:pPr marL="0" indent="0" algn="ctr">
              <a:buNone/>
            </a:pPr>
            <a:r>
              <a:rPr lang="en-US" dirty="0"/>
              <a:t>1212207</a:t>
            </a:r>
          </a:p>
          <a:p>
            <a:pPr marL="0" indent="0" algn="ctr">
              <a:buNone/>
            </a:pPr>
            <a:r>
              <a:rPr lang="en-US" sz="1400" dirty="0"/>
              <a:t>VDE 1000 V AC/1500 V DC tested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A34C8E61-3172-4BCF-971A-DD2402D2EB58}"/>
              </a:ext>
            </a:extLst>
          </p:cNvPr>
          <p:cNvSpPr txBox="1">
            <a:spLocks/>
          </p:cNvSpPr>
          <p:nvPr/>
        </p:nvSpPr>
        <p:spPr>
          <a:xfrm>
            <a:off x="4628247" y="4423621"/>
            <a:ext cx="2342705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SP </a:t>
            </a:r>
          </a:p>
          <a:p>
            <a:pPr marL="0" indent="0" algn="ctr">
              <a:buNone/>
            </a:pPr>
            <a:r>
              <a:rPr lang="en-US" dirty="0"/>
              <a:t>BOLT VDE</a:t>
            </a:r>
          </a:p>
          <a:p>
            <a:pPr marL="0" indent="0" algn="ctr">
              <a:buNone/>
            </a:pPr>
            <a:r>
              <a:rPr lang="en-US" dirty="0"/>
              <a:t>1212831</a:t>
            </a:r>
          </a:p>
          <a:p>
            <a:pPr marL="0" indent="0" algn="ctr">
              <a:buNone/>
            </a:pPr>
            <a:r>
              <a:rPr lang="en-US" sz="1400" dirty="0"/>
              <a:t>Diagonal cutter, 200 mm, induction-hardened cutting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B33E0314-49C9-4B3F-9AB3-6DC935E53A95}"/>
              </a:ext>
            </a:extLst>
          </p:cNvPr>
          <p:cNvSpPr txBox="1">
            <a:spLocks/>
          </p:cNvSpPr>
          <p:nvPr/>
        </p:nvSpPr>
        <p:spPr>
          <a:xfrm>
            <a:off x="8606945" y="4423621"/>
            <a:ext cx="2342706" cy="1285323"/>
          </a:xfrm>
          <a:prstGeom prst="rect">
            <a:avLst/>
          </a:prstGeom>
        </p:spPr>
        <p:txBody>
          <a:bodyPr/>
          <a:lstStyle>
            <a:lvl1pPr marL="270009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24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36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48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60" indent="-270009" algn="l" defTabSz="91443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72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84" indent="-270009" algn="l" defTabSz="91443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14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30" indent="-228607" algn="l" defTabSz="91443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CUTFOX – SP VDE</a:t>
            </a:r>
          </a:p>
          <a:p>
            <a:pPr marL="0" indent="0" algn="ctr">
              <a:buNone/>
            </a:pPr>
            <a:r>
              <a:rPr lang="en-US" dirty="0"/>
              <a:t>1212206</a:t>
            </a:r>
          </a:p>
          <a:p>
            <a:pPr marL="0" indent="0" algn="ctr">
              <a:buNone/>
            </a:pPr>
            <a:r>
              <a:rPr lang="en-US" sz="1400" dirty="0"/>
              <a:t>Power diagonal cutter, with optimized leverage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93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lank DE 17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oe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algn="l">
          <a:defRPr sz="18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hoenixContact_Master_17a_en_20200109.potx" id="{5445A742-F748-40E5-A0AD-700190E05A5B}" vid="{CE80C152-A247-40F5-81A3-D0FE41C01B09}"/>
    </a:ext>
  </a:extLst>
</a:theme>
</file>

<file path=ppt/theme/theme2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oe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PhönixContact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AEC8D2"/>
      </a:accent1>
      <a:accent2>
        <a:srgbClr val="0099A1"/>
      </a:accent2>
      <a:accent3>
        <a:srgbClr val="96BE0D"/>
      </a:accent3>
      <a:accent4>
        <a:srgbClr val="000000"/>
      </a:accent4>
      <a:accent5>
        <a:srgbClr val="005AC8"/>
      </a:accent5>
      <a:accent6>
        <a:srgbClr val="D200D2"/>
      </a:accent6>
      <a:hlink>
        <a:srgbClr val="96BE0D"/>
      </a:hlink>
      <a:folHlink>
        <a:srgbClr val="0099A1"/>
      </a:folHlink>
    </a:clrScheme>
    <a:fontScheme name="PhoenixContac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 EN 17a</Template>
  <TotalTime>4791</TotalTime>
  <Words>2809</Words>
  <Application>Microsoft Office PowerPoint</Application>
  <PresentationFormat>Widescreen</PresentationFormat>
  <Paragraphs>598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Wingdings</vt:lpstr>
      <vt:lpstr>Blank DE 17a</vt:lpstr>
      <vt:lpstr>TOOL fox: The right tool for every application</vt:lpstr>
      <vt:lpstr>Agenda</vt:lpstr>
      <vt:lpstr>CUTFOX Cutting Tools</vt:lpstr>
      <vt:lpstr>CUTFOX Electrician’s Scissors</vt:lpstr>
      <vt:lpstr>CUTFOX Front Cable Cutters</vt:lpstr>
      <vt:lpstr>CUTFOX 18 Features and Benefits</vt:lpstr>
      <vt:lpstr>CUTFOX Ring Cable Cutters</vt:lpstr>
      <vt:lpstr>CUTFOX Front VDE Cable Cutters</vt:lpstr>
      <vt:lpstr>CUTFOX Diagonal VDE Cable Cutters</vt:lpstr>
      <vt:lpstr>CUTFOX Special Purpose Cutting Tools</vt:lpstr>
      <vt:lpstr>CUTFOX Bench Top Wire Duct and DIN Rail Cutters</vt:lpstr>
      <vt:lpstr>UNIFOX Contact Removal and Assembly and Rivet setting Tools </vt:lpstr>
      <vt:lpstr>UNIFOX Wire Tie Tools</vt:lpstr>
      <vt:lpstr>UNIFOX VDE Combination Pliers and Pipe Wrenches</vt:lpstr>
      <vt:lpstr>UNIFOX VDE Needle &amp; Round Nose and Flat Pliers</vt:lpstr>
      <vt:lpstr>WIREFOX Wire Insulation Stripping Tools</vt:lpstr>
      <vt:lpstr>WIREFOX Features and Benefits</vt:lpstr>
      <vt:lpstr>WIREFOX Competitor Comparison</vt:lpstr>
      <vt:lpstr>WIREFOX Special Insulation Stripping Tools</vt:lpstr>
      <vt:lpstr>WIREFOX Multiconductor and Large Diameter Insulation     Stripping Tools</vt:lpstr>
      <vt:lpstr>WIREFOX D40 Features and Benefits</vt:lpstr>
      <vt:lpstr>Crimpfox Features and Benefits</vt:lpstr>
      <vt:lpstr>Crimpfox Centrus Features and Benefits</vt:lpstr>
      <vt:lpstr>Crimpfox Duo 10 Features and Benefits</vt:lpstr>
      <vt:lpstr>Crimpfox 4in1 Features and Benefits</vt:lpstr>
      <vt:lpstr>Crimpfox Crimp Geometries</vt:lpstr>
      <vt:lpstr>Crimpfox: Why use ferrules?</vt:lpstr>
      <vt:lpstr>Crimpfox: UL on Ferrules &amp; Tools</vt:lpstr>
      <vt:lpstr>Screwfox Product Line</vt:lpstr>
      <vt:lpstr>Screwfox Torque Screwdrivers (TSD)</vt:lpstr>
      <vt:lpstr>Screwfox TSD Features and Benefits</vt:lpstr>
      <vt:lpstr>Screwfox ASD 16 Features and Benefits</vt:lpstr>
      <vt:lpstr>Screwfox Socket Set 47 Features </vt:lpstr>
      <vt:lpstr>Microfox Features and Benefits</vt:lpstr>
      <vt:lpstr>Microfox Electronic Pliers</vt:lpstr>
      <vt:lpstr>Microfox Electronic Cutters</vt:lpstr>
      <vt:lpstr>Microfox Electric Static Discharge (ESD) Pliers and Cutters</vt:lpstr>
      <vt:lpstr>TOOL fox Tool &amp; Crimp Sets</vt:lpstr>
      <vt:lpstr>TOOL fox Ferrule Sets</vt:lpstr>
      <vt:lpstr>TOOL fox Tool Kits</vt:lpstr>
      <vt:lpstr>TOOL fox Tool Kits</vt:lpstr>
      <vt:lpstr>TOOL fox Tool Kits</vt:lpstr>
      <vt:lpstr>TOOL fox Tool Kits</vt:lpstr>
      <vt:lpstr>TOOL fox Tool Kits</vt:lpstr>
      <vt:lpstr>TOOL fox Semi-Automatic Wire Processing Machines</vt:lpstr>
      <vt:lpstr>TOOL fox CF1000 &amp; CF3000 Wire Stripping and Ferrule Crimping</vt:lpstr>
      <vt:lpstr>TOOL fox Wire Cutting and Stripping Devices</vt:lpstr>
      <vt:lpstr>TOOL fox Automatic Crimping Devices</vt:lpstr>
      <vt:lpstr>TOOL fox Zap Pneumatic Ferrule Crimpers</vt:lpstr>
      <vt:lpstr>TOOL fox Resources</vt:lpstr>
    </vt:vector>
  </TitlesOfParts>
  <Company>Phoenix Contact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Phoenix Contact Master</dc:subject>
  <dc:creator>Molly E. McGowan</dc:creator>
  <cp:lastModifiedBy>Maria S Haynes</cp:lastModifiedBy>
  <cp:revision>49</cp:revision>
  <dcterms:created xsi:type="dcterms:W3CDTF">2020-01-24T14:34:15Z</dcterms:created>
  <dcterms:modified xsi:type="dcterms:W3CDTF">2020-03-06T20:37:02Z</dcterms:modified>
</cp:coreProperties>
</file>